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notesMasterIdLst>
    <p:notesMasterId r:id="rId14"/>
  </p:notesMasterIdLst>
  <p:sldIdLst>
    <p:sldId id="256" r:id="rId2"/>
    <p:sldId id="271" r:id="rId3"/>
    <p:sldId id="257" r:id="rId4"/>
    <p:sldId id="266" r:id="rId5"/>
    <p:sldId id="270" r:id="rId6"/>
    <p:sldId id="268" r:id="rId7"/>
    <p:sldId id="272" r:id="rId8"/>
    <p:sldId id="267" r:id="rId9"/>
    <p:sldId id="273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Araújo" initials="DA" lastIdx="1" clrIdx="0">
    <p:extLst>
      <p:ext uri="{19B8F6BF-5375-455C-9EA6-DF929625EA0E}">
        <p15:presenceInfo xmlns:p15="http://schemas.microsoft.com/office/powerpoint/2012/main" userId="161f0c67c3b47caa" providerId="Windows Live"/>
      </p:ext>
    </p:extLst>
  </p:cmAuthor>
  <p:cmAuthor id="2" name="Diogo Nogueira" initials="DN" lastIdx="1" clrIdx="1">
    <p:extLst>
      <p:ext uri="{19B8F6BF-5375-455C-9EA6-DF929625EA0E}">
        <p15:presenceInfo xmlns:p15="http://schemas.microsoft.com/office/powerpoint/2012/main" userId="902b99b28a8226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A4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C71D9-27F9-4C32-A945-F420B327A3E3}" v="1363" dt="2017-04-18T00:41:38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71331" autoAdjust="0"/>
  </p:normalViewPr>
  <p:slideViewPr>
    <p:cSldViewPr snapToGrid="0">
      <p:cViewPr varScale="1">
        <p:scale>
          <a:sx n="52" d="100"/>
          <a:sy n="52" d="100"/>
        </p:scale>
        <p:origin x="18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Crianças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defRPr>
                  </a:pPr>
                  <a:endParaRPr lang="pt-P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11FC-48A1-81E0-8A0A50AC52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</c:f>
              <c:strCache>
                <c:ptCount val="1"/>
                <c:pt idx="0">
                  <c:v>Grupo Etário</c:v>
                </c:pt>
              </c:strCache>
            </c:strRef>
          </c:cat>
          <c:val>
            <c:numRef>
              <c:f>Folha1!$B$2</c:f>
              <c:numCache>
                <c:formatCode>0.00%</c:formatCode>
                <c:ptCount val="1"/>
                <c:pt idx="0">
                  <c:v>7.6999999999999999E-2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46-431F-BD9F-8E349EE88CDB}"/>
            </c:ext>
          </c:extLst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Adolescentes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defRPr>
                  </a:pPr>
                  <a:endParaRPr lang="pt-P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11FC-48A1-81E0-8A0A50AC52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</c:f>
              <c:strCache>
                <c:ptCount val="1"/>
                <c:pt idx="0">
                  <c:v>Grupo Etário</c:v>
                </c:pt>
              </c:strCache>
            </c:strRef>
          </c:cat>
          <c:val>
            <c:numRef>
              <c:f>Folha1!$C$2</c:f>
              <c:numCache>
                <c:formatCode>0.00%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46-431F-BD9F-8E349EE88CDB}"/>
            </c:ext>
          </c:extLst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Adultos</c:v>
                </c:pt>
              </c:strCache>
            </c:strRef>
          </c:tx>
          <c:spPr>
            <a:solidFill>
              <a:schemeClr val="bg2">
                <a:lumMod val="50000"/>
                <a:tint val="66000"/>
                <a:satMod val="1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50000"/>
                  <a:tint val="66000"/>
                  <a:satMod val="1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1FC-48A1-81E0-8A0A50AC522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defRPr>
                  </a:pPr>
                  <a:endParaRPr lang="pt-P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11FC-48A1-81E0-8A0A50AC52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</c:f>
              <c:strCache>
                <c:ptCount val="1"/>
                <c:pt idx="0">
                  <c:v>Grupo Etário</c:v>
                </c:pt>
              </c:strCache>
            </c:strRef>
          </c:cat>
          <c:val>
            <c:numRef>
              <c:f>Folha1!$D$2</c:f>
              <c:numCache>
                <c:formatCode>0.00%</c:formatCode>
                <c:ptCount val="1"/>
                <c:pt idx="0">
                  <c:v>0.216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46-431F-BD9F-8E349EE88CDB}"/>
            </c:ext>
          </c:extLst>
        </c:ser>
        <c:ser>
          <c:idx val="3"/>
          <c:order val="3"/>
          <c:tx>
            <c:strRef>
              <c:f>Folha1!$E$1</c:f>
              <c:strCache>
                <c:ptCount val="1"/>
                <c:pt idx="0">
                  <c:v>Idosos</c:v>
                </c:pt>
              </c:strCache>
            </c:strRef>
          </c:tx>
          <c:spPr>
            <a:solidFill>
              <a:schemeClr val="bg1">
                <a:lumMod val="85000"/>
                <a:shade val="30000"/>
                <a:satMod val="11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DD4-4431-86D2-90B7951FDF3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defRPr>
                  </a:pPr>
                  <a:endParaRPr lang="pt-P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DD4-4431-86D2-90B7951FDF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defRPr>
                </a:pPr>
                <a:endParaRPr lang="pt-P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Folha1!$A$2</c:f>
              <c:strCache>
                <c:ptCount val="1"/>
                <c:pt idx="0">
                  <c:v>Grupo Etário</c:v>
                </c:pt>
              </c:strCache>
            </c:strRef>
          </c:cat>
          <c:val>
            <c:numRef>
              <c:f>Folha1!$E$2</c:f>
              <c:numCache>
                <c:formatCode>0.00%</c:formatCode>
                <c:ptCount val="1"/>
                <c:pt idx="0">
                  <c:v>0.39200000000000002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46-431F-BD9F-8E349EE88C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41794376"/>
        <c:axId val="341792736"/>
      </c:barChart>
      <c:catAx>
        <c:axId val="3417943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1792736"/>
        <c:crosses val="autoZero"/>
        <c:auto val="1"/>
        <c:lblAlgn val="ctr"/>
        <c:lblOffset val="100"/>
        <c:noMultiLvlLbl val="0"/>
      </c:catAx>
      <c:valAx>
        <c:axId val="341792736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341794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6031003937007875E-2"/>
          <c:y val="0.89353986220472437"/>
          <c:w val="0.8412713254593176"/>
          <c:h val="8.45851377952755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27:01.146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9222 1350 1634,'0'31'2370,"-29"-2"-1890,29-29-480,84 0-2882,-55-60 1312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2:16.095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2:16.096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2:16.097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1:27.193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1:27.194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1:27.195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1:27.196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27:01.146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1634,'0'31'2370,"-37"-2"-1890,37-29-480,75 0-2882,-37-60 1312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1:15.20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1634,'0'31'2370,"-37"-1"-1890,37-30-480,75 0-2882,-37-61 1312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1:15.20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1634,'0'31'2370,"-37"-1"-1890,37-30-480,75 0-2882,-37-61 1312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7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27:01.146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1634,'0'31'2370,"-37"-2"-1890,37-29-480,75 0-2882,-37-60 1312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1:15.20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1634,'0'31'2370,"-37"-1"-1890,37-30-480,75 0-2882,-37-61 1312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7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1634,'0'30'2370,"-37"28"-1890,37-58-480,75 0-2882,-37-88 1312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7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27:01.146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1634,'0'31'2370,"-37"-2"-1890,37-29-480,75 0-2882,-37-60 1312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1:15.20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9230 1350 1634,'0'31'2370,"-37"-1"-1890,37-30-480,75 0-2882,-37-61 1312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5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18:42:14.170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9252 1365 1634,'0'30'2370,"-37"0"-1890,37-30-480,75 0-2882,-37-60 1312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4T23:32:16.094"/>
    </inkml:context>
    <inkml:brush xml:id="br0">
      <inkml:brushProperty name="width" value="0.03333" units="cm"/>
      <inkml:brushProperty name="height" value="0.03333" units="cm"/>
      <inkml:brushProperty name="color" value="#D9D9D9"/>
      <inkml:brushProperty name="transparency" value="153"/>
    </inkml:brush>
  </inkml:definitions>
  <inkml:trace contextRef="#ctx0" brushRef="#br0">-2147483648-2147483648 1634,'0'0'2370,"0"0"-1890,0 0-480,0 0-2882,0 0 1312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31DAC-4192-488C-ABB9-03A087785D1C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92CEC-8E62-4C12-8701-70AEB49F3F6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408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A: </a:t>
            </a:r>
            <a:r>
              <a:rPr lang="pt-PT" dirty="0"/>
              <a:t>O projeto que vamos apresentar será o Focus. </a:t>
            </a:r>
          </a:p>
          <a:p>
            <a:endParaRPr lang="pt-PT" dirty="0"/>
          </a:p>
          <a:p>
            <a:r>
              <a:rPr lang="pt-PT" b="1" dirty="0"/>
              <a:t>N: </a:t>
            </a:r>
            <a:r>
              <a:rPr lang="pt-PT" dirty="0"/>
              <a:t>Uma aplicação que irá facilitar a interação entre os </a:t>
            </a:r>
            <a:r>
              <a:rPr lang="pt-PT" i="1" dirty="0" err="1"/>
              <a:t>Personal</a:t>
            </a:r>
            <a:r>
              <a:rPr lang="pt-PT" i="1" dirty="0"/>
              <a:t> </a:t>
            </a:r>
            <a:r>
              <a:rPr lang="pt-PT" i="1" dirty="0" err="1"/>
              <a:t>Trainers</a:t>
            </a:r>
            <a:r>
              <a:rPr lang="pt-PT" i="1" dirty="0"/>
              <a:t> </a:t>
            </a:r>
            <a:r>
              <a:rPr lang="pt-PT" i="0" u="none" dirty="0"/>
              <a:t>e os alunos envolvidos, tornando toda a experiência mais interativa e pessoal.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16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NOGUEIRA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53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NOGUEIRA, ARAÚJO, NOGUEIRA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582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Acreditamos que esta solução melhora ambas as partes tornando todo o percurso de ginásio </a:t>
            </a:r>
            <a:r>
              <a:rPr lang="pt-PT" b="1" dirty="0"/>
              <a:t>mais intuitivo, dinâmico e sobretudo acessível.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104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A: </a:t>
            </a:r>
            <a:r>
              <a:rPr lang="pt-PT" dirty="0"/>
              <a:t>Em Portugal, temos uma taxa elevada de obesidade que se expande em quase todas as gerações. A facilidade e acessibilidade em calorias enriquecidas em </a:t>
            </a:r>
            <a:r>
              <a:rPr lang="pt-PT" dirty="0" err="1"/>
              <a:t>lipídos</a:t>
            </a:r>
            <a:r>
              <a:rPr lang="pt-PT" dirty="0"/>
              <a:t> e glícidos faz com que se coma de forma não saudável. </a:t>
            </a:r>
          </a:p>
          <a:p>
            <a:endParaRPr lang="pt-PT" dirty="0"/>
          </a:p>
          <a:p>
            <a:r>
              <a:rPr lang="pt-PT" b="1" dirty="0"/>
              <a:t>N: </a:t>
            </a:r>
            <a:r>
              <a:rPr lang="pt-PT" b="0" dirty="0"/>
              <a:t>P</a:t>
            </a:r>
            <a:r>
              <a:rPr lang="pt-PT" dirty="0"/>
              <a:t>ara isso, tem de existir formas personalizadas a cada pessoa para conseguir retomar a sua vida de forma mais ativa e com saúde.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196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pt-P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isso é necessário trabalhar nos seguintes obstáculos em ambas as partes do projeto.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Ler/Mostrar o diagrama seguinte.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N: </a:t>
            </a:r>
            <a:r>
              <a:rPr lang="pt-P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parte do aluno...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parte dos PT’s...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Criando um problema que consiste num...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734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A: </a:t>
            </a:r>
            <a:r>
              <a:rPr lang="pt-PT" dirty="0"/>
              <a:t>Com a lacuna entre a informação entre </a:t>
            </a:r>
            <a:r>
              <a:rPr lang="pt-PT" dirty="0" err="1"/>
              <a:t>PT’s</a:t>
            </a:r>
            <a:r>
              <a:rPr lang="pt-PT" dirty="0"/>
              <a:t> e alunos, dada a falta de comunicação entre estes dois, acaba por existir uma dificuldade para os alunos acederem às caraterísticas e competências dos vários </a:t>
            </a:r>
            <a:r>
              <a:rPr lang="pt-PT" dirty="0" err="1"/>
              <a:t>PT’s</a:t>
            </a:r>
            <a:r>
              <a:rPr lang="pt-PT" dirty="0"/>
              <a:t>, de forma a escolherem consoante as suas necessidades físicas, emocionais e temporais.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N: </a:t>
            </a:r>
            <a:r>
              <a:rPr lang="pt-PT" dirty="0"/>
              <a:t>Todas as formas de comunicação atuais são tradicionais e generalizadas, tornando todo o processo complicado e demorado.</a:t>
            </a:r>
          </a:p>
          <a:p>
            <a:r>
              <a:rPr lang="pt-PT" dirty="0"/>
              <a:t>Há uma separação das aplicações para comunicar e das aplicações para partilhar todo o plano de treino e nutricional.</a:t>
            </a:r>
          </a:p>
          <a:p>
            <a:endParaRPr lang="pt-PT" dirty="0"/>
          </a:p>
          <a:p>
            <a:r>
              <a:rPr lang="pt-PT" b="1" dirty="0"/>
              <a:t>A: </a:t>
            </a:r>
            <a:r>
              <a:rPr lang="pt-PT" dirty="0"/>
              <a:t>A informação fica descentralizada, complicando a análise e partilha dos planos e progressos de cada aluno, impossibilitando uma boa gestão por parte do PT.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45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N: </a:t>
            </a:r>
            <a:r>
              <a:rPr lang="pt-PT" b="0" dirty="0"/>
              <a:t>Depois da exposição do problema e mercado em falta temos a nossa solução:</a:t>
            </a:r>
          </a:p>
          <a:p>
            <a:r>
              <a:rPr lang="pt-PT" b="1" dirty="0"/>
              <a:t>Ler de forma coordenada. Araújo, Nogueira, Araújo.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609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N: </a:t>
            </a:r>
            <a:r>
              <a:rPr lang="pt-PT" dirty="0"/>
              <a:t>Como funciona então a nossa solução?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9051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NOGUEIRA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092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A: </a:t>
            </a:r>
            <a:r>
              <a:rPr lang="pt-PT" dirty="0"/>
              <a:t>Existem algumas soluções semelhantes no mercado, como esta que se segue.</a:t>
            </a:r>
          </a:p>
          <a:p>
            <a:r>
              <a:rPr lang="pt-PT" dirty="0"/>
              <a:t>A concorrência em si tem como desvantagens comuns o preçário e a forma como é tratado os planos de treino que são estáticos e precários.</a:t>
            </a:r>
          </a:p>
          <a:p>
            <a:r>
              <a:rPr lang="pt-PT" dirty="0"/>
              <a:t>No mercado português apenas 5 </a:t>
            </a:r>
            <a:r>
              <a:rPr lang="pt-PT" dirty="0" err="1"/>
              <a:t>PT’s</a:t>
            </a:r>
            <a:r>
              <a:rPr lang="pt-PT" dirty="0"/>
              <a:t> utilizam esta solução, o que demonstra pouca oferta nas funcionalidades.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92CEC-8E62-4C12-8701-70AEB49F3F63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593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77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37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58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9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71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48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55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37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247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7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97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60C7B-D2AB-4D7C-AB68-8E0AE06D8EEB}" type="datetimeFigureOut">
              <a:rPr lang="pt-PT" smtClean="0"/>
              <a:t>18/04/2017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A1E8-F8BA-4F93-9937-BE0FF309F55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23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6.xml"/><Relationship Id="rId4" Type="http://schemas.openxmlformats.org/officeDocument/2006/relationships/image" Target="../media/image8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1.png"/><Relationship Id="rId3" Type="http://schemas.openxmlformats.org/officeDocument/2006/relationships/customXml" Target="../ink/ink9.xml"/><Relationship Id="rId7" Type="http://schemas.openxmlformats.org/officeDocument/2006/relationships/customXml" Target="../ink/ink12.xml"/><Relationship Id="rId12" Type="http://schemas.openxmlformats.org/officeDocument/2006/relationships/customXml" Target="../ink/ink1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customXml" Target="../ink/ink15.xml"/><Relationship Id="rId5" Type="http://schemas.openxmlformats.org/officeDocument/2006/relationships/customXml" Target="../ink/ink10.xml"/><Relationship Id="rId15" Type="http://schemas.openxmlformats.org/officeDocument/2006/relationships/image" Target="../media/image13.png"/><Relationship Id="rId10" Type="http://schemas.openxmlformats.org/officeDocument/2006/relationships/customXml" Target="../ink/ink14.xml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18.xml"/><Relationship Id="rId4" Type="http://schemas.openxmlformats.org/officeDocument/2006/relationships/image" Target="../media/image15.png"/><Relationship Id="rId9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22.xml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customXml" Target="../ink/ink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92" r="6861"/>
          <a:stretch/>
        </p:blipFill>
        <p:spPr>
          <a:xfrm>
            <a:off x="0" y="-176462"/>
            <a:ext cx="9144000" cy="7034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</p:pic>
      <p:sp>
        <p:nvSpPr>
          <p:cNvPr id="24" name="Retângulo 23"/>
          <p:cNvSpPr/>
          <p:nvPr/>
        </p:nvSpPr>
        <p:spPr>
          <a:xfrm>
            <a:off x="0" y="-176462"/>
            <a:ext cx="9144000" cy="7034462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1532" r="1660" b="827"/>
          <a:stretch/>
        </p:blipFill>
        <p:spPr>
          <a:xfrm>
            <a:off x="0" y="5783282"/>
            <a:ext cx="1394363" cy="707141"/>
          </a:xfrm>
          <a:prstGeom prst="rect">
            <a:avLst/>
          </a:prstGeom>
          <a:effectLst/>
        </p:spPr>
      </p:pic>
      <p:sp>
        <p:nvSpPr>
          <p:cNvPr id="3" name="CaixaDeTexto 2"/>
          <p:cNvSpPr txBox="1"/>
          <p:nvPr/>
        </p:nvSpPr>
        <p:spPr>
          <a:xfrm>
            <a:off x="4328552" y="1288539"/>
            <a:ext cx="50410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FOCUS</a:t>
            </a:r>
            <a:endParaRPr lang="pt-PT" sz="10000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593498" y="2616381"/>
            <a:ext cx="5550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ON YOUR</a:t>
            </a:r>
            <a:endParaRPr lang="pt-PT" sz="66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219777" y="3500381"/>
            <a:ext cx="3871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00000"/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HEALTH </a:t>
            </a:r>
            <a:endParaRPr lang="pt-PT" sz="7200" dirty="0">
              <a:solidFill>
                <a:srgbClr val="C00000"/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57" y="5398348"/>
            <a:ext cx="1798543" cy="1190843"/>
          </a:xfrm>
          <a:prstGeom prst="rect">
            <a:avLst/>
          </a:prstGeom>
        </p:spPr>
      </p:pic>
      <p:cxnSp>
        <p:nvCxnSpPr>
          <p:cNvPr id="14" name="Conexão reta 13"/>
          <p:cNvCxnSpPr>
            <a:cxnSpLocks/>
          </p:cNvCxnSpPr>
          <p:nvPr/>
        </p:nvCxnSpPr>
        <p:spPr>
          <a:xfrm>
            <a:off x="3166110" y="4969519"/>
            <a:ext cx="597789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/>
          <p:cNvCxnSpPr>
            <a:cxnSpLocks/>
          </p:cNvCxnSpPr>
          <p:nvPr/>
        </p:nvCxnSpPr>
        <p:spPr>
          <a:xfrm>
            <a:off x="0" y="1151379"/>
            <a:ext cx="63322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5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Resultado de imagem para lamp idea pn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80" name="Conexão reta 179"/>
          <p:cNvCxnSpPr>
            <a:cxnSpLocks/>
          </p:cNvCxnSpPr>
          <p:nvPr/>
        </p:nvCxnSpPr>
        <p:spPr>
          <a:xfrm>
            <a:off x="2822666" y="6305772"/>
            <a:ext cx="633222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aixaDeTexto 180"/>
          <p:cNvSpPr txBox="1"/>
          <p:nvPr/>
        </p:nvSpPr>
        <p:spPr>
          <a:xfrm>
            <a:off x="308610" y="972646"/>
            <a:ext cx="5743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CONCORRÊNCIA</a:t>
            </a:r>
            <a:endParaRPr lang="pt-PT" sz="6000" b="1" dirty="0">
              <a:solidFill>
                <a:schemeClr val="bg1"/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cxnSp>
        <p:nvCxnSpPr>
          <p:cNvPr id="184" name="Conexão reta 183"/>
          <p:cNvCxnSpPr>
            <a:cxnSpLocks/>
          </p:cNvCxnSpPr>
          <p:nvPr/>
        </p:nvCxnSpPr>
        <p:spPr>
          <a:xfrm>
            <a:off x="0" y="684152"/>
            <a:ext cx="63322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/>
          <p:cNvSpPr txBox="1"/>
          <p:nvPr/>
        </p:nvSpPr>
        <p:spPr>
          <a:xfrm>
            <a:off x="325754" y="1895976"/>
            <a:ext cx="5394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O QUE NOS DIFERENCIA?</a:t>
            </a:r>
          </a:p>
          <a:p>
            <a:r>
              <a:rPr lang="pt-PT" sz="4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QUAIS OS NOSSOS PONTOS FORTES?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20" y="3497580"/>
            <a:ext cx="2184479" cy="218447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25" y="1480477"/>
            <a:ext cx="2735921" cy="2735921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401985" y="1068932"/>
            <a:ext cx="1964775" cy="827044"/>
            <a:chOff x="5591359" y="829487"/>
            <a:chExt cx="3193416" cy="1425506"/>
          </a:xfrm>
        </p:grpSpPr>
        <p:cxnSp>
          <p:nvCxnSpPr>
            <p:cNvPr id="12" name="Conexão reta 11"/>
            <p:cNvCxnSpPr>
              <a:cxnSpLocks/>
            </p:cNvCxnSpPr>
            <p:nvPr/>
          </p:nvCxnSpPr>
          <p:spPr>
            <a:xfrm>
              <a:off x="5943603" y="1436917"/>
              <a:ext cx="200298" cy="272299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ta 12"/>
            <p:cNvCxnSpPr>
              <a:cxnSpLocks/>
            </p:cNvCxnSpPr>
            <p:nvPr/>
          </p:nvCxnSpPr>
          <p:spPr>
            <a:xfrm>
              <a:off x="5591359" y="1965258"/>
              <a:ext cx="461101" cy="289735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xão reta 13"/>
            <p:cNvCxnSpPr>
              <a:cxnSpLocks/>
            </p:cNvCxnSpPr>
            <p:nvPr/>
          </p:nvCxnSpPr>
          <p:spPr>
            <a:xfrm>
              <a:off x="6405158" y="1172720"/>
              <a:ext cx="161743" cy="351283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14"/>
            <p:cNvCxnSpPr>
              <a:cxnSpLocks/>
            </p:cNvCxnSpPr>
            <p:nvPr/>
          </p:nvCxnSpPr>
          <p:spPr>
            <a:xfrm>
              <a:off x="7095449" y="829487"/>
              <a:ext cx="0" cy="55682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15"/>
            <p:cNvCxnSpPr>
              <a:cxnSpLocks/>
            </p:cNvCxnSpPr>
            <p:nvPr/>
          </p:nvCxnSpPr>
          <p:spPr>
            <a:xfrm flipH="1">
              <a:off x="7653476" y="1067242"/>
              <a:ext cx="150744" cy="337018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16"/>
            <p:cNvCxnSpPr>
              <a:cxnSpLocks/>
            </p:cNvCxnSpPr>
            <p:nvPr/>
          </p:nvCxnSpPr>
          <p:spPr>
            <a:xfrm flipH="1">
              <a:off x="8241105" y="1157706"/>
              <a:ext cx="369498" cy="447720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17"/>
            <p:cNvCxnSpPr>
              <a:cxnSpLocks/>
            </p:cNvCxnSpPr>
            <p:nvPr/>
          </p:nvCxnSpPr>
          <p:spPr>
            <a:xfrm flipH="1">
              <a:off x="8610603" y="1866244"/>
              <a:ext cx="174172" cy="198029"/>
            </a:xfrm>
            <a:prstGeom prst="line">
              <a:avLst/>
            </a:prstGeom>
            <a:ln w="762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739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757842" y="389835"/>
            <a:ext cx="1507815" cy="41450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pt-PT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2,20€/</a:t>
            </a:r>
            <a:r>
              <a:rPr lang="pt-PT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aluno</a:t>
            </a:r>
            <a:endParaRPr lang="pt-PT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endParaRPr lang="pt-PT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764627" y="423663"/>
            <a:ext cx="1494244" cy="461665"/>
          </a:xfrm>
          <a:prstGeom prst="rect">
            <a:avLst/>
          </a:prstGeom>
          <a:solidFill>
            <a:srgbClr val="7272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SILVER</a:t>
            </a:r>
          </a:p>
        </p:txBody>
      </p:sp>
      <p:sp>
        <p:nvSpPr>
          <p:cNvPr id="6" name="Retângulo 5"/>
          <p:cNvSpPr/>
          <p:nvPr/>
        </p:nvSpPr>
        <p:spPr>
          <a:xfrm>
            <a:off x="3764400" y="3644229"/>
            <a:ext cx="1520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até 50 alunos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5256739" y="389835"/>
            <a:ext cx="1507815" cy="41450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2€/</a:t>
            </a:r>
            <a:r>
              <a:rPr lang="pt-PT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aluno</a:t>
            </a:r>
            <a:endParaRPr lang="pt-PT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256512" y="423663"/>
            <a:ext cx="1507814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GOLD</a:t>
            </a:r>
          </a:p>
        </p:txBody>
      </p:sp>
      <p:sp>
        <p:nvSpPr>
          <p:cNvPr id="9" name="Retângulo 8"/>
          <p:cNvSpPr/>
          <p:nvPr/>
        </p:nvSpPr>
        <p:spPr>
          <a:xfrm>
            <a:off x="5272215" y="3510352"/>
            <a:ext cx="1520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para mais de 50 alunos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764326" y="389835"/>
            <a:ext cx="1637524" cy="41450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5000€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764326" y="411869"/>
            <a:ext cx="1637523" cy="4734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/>
          <p:cNvSpPr txBox="1"/>
          <p:nvPr/>
        </p:nvSpPr>
        <p:spPr>
          <a:xfrm>
            <a:off x="6793146" y="434680"/>
            <a:ext cx="160870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9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ENTERPRISE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779802" y="3334601"/>
            <a:ext cx="1520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20 Anuidades de 14 alunos cada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2256813" y="389835"/>
            <a:ext cx="1507815" cy="41450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2,50€/</a:t>
            </a:r>
            <a:r>
              <a:rPr lang="pt-PT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aluno</a:t>
            </a:r>
            <a:endParaRPr lang="pt-PT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263597" y="423663"/>
            <a:ext cx="1500801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BRONZE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275648" y="3644230"/>
            <a:ext cx="1520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até 15 alunos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75685" y="389835"/>
            <a:ext cx="1507815" cy="4145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0€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82470" y="423663"/>
            <a:ext cx="1501030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FREE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769127" y="3510352"/>
            <a:ext cx="1520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inclui apenas 1 cliente.</a:t>
            </a:r>
          </a:p>
        </p:txBody>
      </p:sp>
      <p:cxnSp>
        <p:nvCxnSpPr>
          <p:cNvPr id="21" name="Conexão reta 20"/>
          <p:cNvCxnSpPr>
            <a:cxnSpLocks/>
          </p:cNvCxnSpPr>
          <p:nvPr/>
        </p:nvCxnSpPr>
        <p:spPr>
          <a:xfrm flipV="1">
            <a:off x="769127" y="389835"/>
            <a:ext cx="7632722" cy="91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/>
          <p:cNvCxnSpPr>
            <a:cxnSpLocks/>
          </p:cNvCxnSpPr>
          <p:nvPr/>
        </p:nvCxnSpPr>
        <p:spPr>
          <a:xfrm flipV="1">
            <a:off x="775685" y="4546058"/>
            <a:ext cx="7632722" cy="91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634313" y="5042716"/>
            <a:ext cx="7875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de pagamento por aluno, dando vantagem financeira ao PT;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Planos nutricionais dinamizados e personalizados </a:t>
            </a:r>
            <a:r>
              <a:rPr lang="pt-PT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(invés de </a:t>
            </a:r>
            <a:r>
              <a:rPr lang="pt-PT" sz="1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PDFs</a:t>
            </a:r>
            <a:r>
              <a:rPr lang="pt-PT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estáticos)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PT" i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Tracking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interativo das refeições e nutrições de cada aluno do PT.</a:t>
            </a:r>
          </a:p>
        </p:txBody>
      </p:sp>
    </p:spTree>
    <p:extLst>
      <p:ext uri="{BB962C8B-B14F-4D97-AF65-F5344CB8AC3E}">
        <p14:creationId xmlns:p14="http://schemas.microsoft.com/office/powerpoint/2010/main" val="95373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/>
      <p:bldP spid="10" grpId="0" animBg="1"/>
      <p:bldP spid="20" grpId="0" animBg="1"/>
      <p:bldP spid="11" grpId="0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2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92" r="6861"/>
          <a:stretch/>
        </p:blipFill>
        <p:spPr>
          <a:xfrm>
            <a:off x="0" y="-176462"/>
            <a:ext cx="9144000" cy="70344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</p:pic>
      <p:sp>
        <p:nvSpPr>
          <p:cNvPr id="24" name="Retângulo 23"/>
          <p:cNvSpPr/>
          <p:nvPr/>
        </p:nvSpPr>
        <p:spPr>
          <a:xfrm>
            <a:off x="0" y="-176462"/>
            <a:ext cx="9144000" cy="7034462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1532" r="1660" b="827"/>
          <a:stretch/>
        </p:blipFill>
        <p:spPr>
          <a:xfrm>
            <a:off x="0" y="5783282"/>
            <a:ext cx="1394363" cy="707141"/>
          </a:xfrm>
          <a:prstGeom prst="rect">
            <a:avLst/>
          </a:prstGeom>
          <a:effectLst/>
        </p:spPr>
      </p:pic>
      <p:sp>
        <p:nvSpPr>
          <p:cNvPr id="3" name="CaixaDeTexto 2"/>
          <p:cNvSpPr txBox="1"/>
          <p:nvPr/>
        </p:nvSpPr>
        <p:spPr>
          <a:xfrm>
            <a:off x="302214" y="2232773"/>
            <a:ext cx="5041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PITCH POR:</a:t>
            </a:r>
            <a:endParaRPr lang="pt-PT" sz="6600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387226" y="3352882"/>
            <a:ext cx="26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Diogo Araújo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886599" y="3781710"/>
            <a:ext cx="317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Diogo Nogueira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57" y="5398348"/>
            <a:ext cx="1798543" cy="1190843"/>
          </a:xfrm>
          <a:prstGeom prst="rect">
            <a:avLst/>
          </a:prstGeom>
        </p:spPr>
      </p:pic>
      <p:cxnSp>
        <p:nvCxnSpPr>
          <p:cNvPr id="14" name="Conexão reta 13"/>
          <p:cNvCxnSpPr>
            <a:cxnSpLocks/>
          </p:cNvCxnSpPr>
          <p:nvPr/>
        </p:nvCxnSpPr>
        <p:spPr>
          <a:xfrm>
            <a:off x="3166110" y="4580899"/>
            <a:ext cx="597789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/>
          <p:cNvCxnSpPr>
            <a:cxnSpLocks/>
          </p:cNvCxnSpPr>
          <p:nvPr/>
        </p:nvCxnSpPr>
        <p:spPr>
          <a:xfrm>
            <a:off x="0" y="2088639"/>
            <a:ext cx="63322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1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51432488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Conexão reta 4"/>
          <p:cNvCxnSpPr>
            <a:cxnSpLocks/>
          </p:cNvCxnSpPr>
          <p:nvPr/>
        </p:nvCxnSpPr>
        <p:spPr>
          <a:xfrm>
            <a:off x="2811780" y="5837679"/>
            <a:ext cx="633222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08610" y="972646"/>
            <a:ext cx="5041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OBESIDADE</a:t>
            </a:r>
            <a:endParaRPr lang="pt-PT" sz="6000" dirty="0">
              <a:solidFill>
                <a:schemeClr val="bg1"/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7" name="Conexão reta 6"/>
          <p:cNvCxnSpPr>
            <a:cxnSpLocks/>
          </p:cNvCxnSpPr>
          <p:nvPr/>
        </p:nvCxnSpPr>
        <p:spPr>
          <a:xfrm>
            <a:off x="0" y="749468"/>
            <a:ext cx="63322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86715" y="1791928"/>
            <a:ext cx="5041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PORTUGAL</a:t>
            </a:r>
            <a:endParaRPr lang="pt-PT" sz="4400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8610" y="6428571"/>
            <a:ext cx="8640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Fonte: Inquérito Alimentar Nacional e de Atividade Física. Consultado em 16/03/2017.</a:t>
            </a:r>
          </a:p>
        </p:txBody>
      </p:sp>
    </p:spTree>
    <p:extLst>
      <p:ext uri="{BB962C8B-B14F-4D97-AF65-F5344CB8AC3E}">
        <p14:creationId xmlns:p14="http://schemas.microsoft.com/office/powerpoint/2010/main" val="21142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685880" y="2617470"/>
            <a:ext cx="2441203" cy="2415156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50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Necessidade de acompanhamento pessoal na nutrição e sessões treino.</a:t>
            </a:r>
          </a:p>
        </p:txBody>
      </p:sp>
      <p:sp>
        <p:nvSpPr>
          <p:cNvPr id="49" name="Oval 48"/>
          <p:cNvSpPr/>
          <p:nvPr/>
        </p:nvSpPr>
        <p:spPr>
          <a:xfrm>
            <a:off x="4876800" y="2617470"/>
            <a:ext cx="2441203" cy="241515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Dificuldade em divulgar as suas competências.</a:t>
            </a:r>
          </a:p>
        </p:txBody>
      </p:sp>
      <p:cxnSp>
        <p:nvCxnSpPr>
          <p:cNvPr id="52" name="Conexão reta unidirecional 51"/>
          <p:cNvCxnSpPr/>
          <p:nvPr/>
        </p:nvCxnSpPr>
        <p:spPr>
          <a:xfrm>
            <a:off x="4514850" y="4240530"/>
            <a:ext cx="0" cy="11201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 rot="18262089">
            <a:off x="1266231" y="2915613"/>
            <a:ext cx="1136477" cy="4583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156855"/>
              </a:avLst>
            </a:prstTxWarp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ALUNOS</a:t>
            </a:r>
            <a:endParaRPr lang="pt-PT" sz="4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 rot="7643119">
            <a:off x="6486873" y="4388963"/>
            <a:ext cx="1136477" cy="4583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156855"/>
              </a:avLst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PT’s</a:t>
            </a:r>
            <a:endParaRPr lang="pt-PT" sz="2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1577340" y="5599304"/>
            <a:ext cx="59893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Mercado de 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acompanhamento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à 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distância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dificultado pelos 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obstáculos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apresentados pelas duas entidades.</a:t>
            </a:r>
            <a:endParaRPr lang="pt-PT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19" name="Grupo 218"/>
          <p:cNvGrpSpPr/>
          <p:nvPr/>
        </p:nvGrpSpPr>
        <p:grpSpPr>
          <a:xfrm>
            <a:off x="1685880" y="262390"/>
            <a:ext cx="6064979" cy="1689633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7" name="Tinta 66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67" name="Tinta 6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9369" y="804913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xão reta 74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xão reta 87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2" name="Tinta 101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102" name="Tinta 10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4597" y="769138"/>
                  <a:ext cx="52614" cy="3347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3" name="Conexão reta 102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xão reta 112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xão reta 113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xão reta 114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xão reta 115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xão reta 116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xão reta 117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xão reta 118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xão reta 119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xão reta 120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xão reta 121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xão reta 122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xão reta 123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xão reta 124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xão reta 125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xão reta 126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xão reta 127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xão reta 128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xão reta 129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xão reta 130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xão reta 131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xão reta 132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xão reta 133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xão reta 134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xão reta 135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xão reta 136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xão reta 137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xão reta 138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xão reta 139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xão reta 140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xão reta 141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xão reta 142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xão reta 143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xão reta 144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xão reta 145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xão reta 146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xão reta 147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xão reta 148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xão reta 149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xão reta 150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xão reta 151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xão reta 152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xão reta 153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xão reta 154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xão reta 155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xão reta 156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xão reta 157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xão reta 158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xão reta 159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xão reta 160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xão reta 161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xão reta 162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xão reta 163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xão reta 164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xão reta 165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xão reta 166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xão reta 167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xão reta 168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xão reta 169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Tinta 170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171" name="Tinta 1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9770" y="799865"/>
                  <a:ext cx="52614" cy="30016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2" name="Conexão reta 171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xão reta 172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xão reta 173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xão reta 174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xão reta 175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7" name="Tinta 176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177" name="Tinta 17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34998" y="762056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6" name="Conexão reta 185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xão reta 186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xão reta 187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xão reta 188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xão reta 189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xão reta 190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xão reta 191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xão reta 192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xão reta 193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xão reta 194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xão reta 195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xão reta 196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xão reta 197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xão reta 198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xão reta 199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xão reta 200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xão reta 201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xão reta 202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xão reta 203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xão reta 204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xão reta 205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xão reta 206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xão reta 207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xão reta 208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xão reta 209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xão reta 210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xão reta 211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xão reta 212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xão reta 213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xão reta 214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xão reta 215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xão reta 216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xão reta 217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/>
          <p:cNvSpPr txBox="1"/>
          <p:nvPr/>
        </p:nvSpPr>
        <p:spPr>
          <a:xfrm>
            <a:off x="3642908" y="435286"/>
            <a:ext cx="504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PROBLEMA</a:t>
            </a:r>
            <a:endParaRPr lang="pt-PT" sz="6600" b="1" dirty="0">
              <a:solidFill>
                <a:srgbClr val="C00000"/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22115" y="1107207"/>
            <a:ext cx="484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QUAL É O MERCADO E QUEM É AFETADO?</a:t>
            </a:r>
            <a:endParaRPr lang="pt-PT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9" grpId="0" animBg="1"/>
      <p:bldP spid="53" grpId="0"/>
      <p:bldP spid="54" grpId="0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upo 218"/>
          <p:cNvGrpSpPr/>
          <p:nvPr/>
        </p:nvGrpSpPr>
        <p:grpSpPr>
          <a:xfrm>
            <a:off x="1597237" y="261335"/>
            <a:ext cx="6064979" cy="1689633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7" name="Tinta 66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67" name="Tinta 6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9369" y="804913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xão reta 74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xão reta 87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2" name="Tinta 101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102" name="Tinta 10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4597" y="769138"/>
                  <a:ext cx="52614" cy="3347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3" name="Conexão reta 102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xão reta 112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xão reta 113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xão reta 114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xão reta 115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xão reta 116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xão reta 117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xão reta 118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xão reta 119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xão reta 120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xão reta 121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xão reta 122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xão reta 123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xão reta 124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xão reta 125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xão reta 126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xão reta 127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xão reta 128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xão reta 129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xão reta 130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xão reta 131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xão reta 132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xão reta 133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xão reta 134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xão reta 135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xão reta 136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xão reta 137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xão reta 138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xão reta 139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xão reta 140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xão reta 141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xão reta 142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xão reta 143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xão reta 144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xão reta 145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xão reta 146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xão reta 147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xão reta 148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xão reta 149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xão reta 150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xão reta 151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xão reta 152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xão reta 153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xão reta 154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xão reta 155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xão reta 156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xão reta 157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xão reta 158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xão reta 159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xão reta 160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xão reta 161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xão reta 162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xão reta 163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xão reta 164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xão reta 165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xão reta 166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xão reta 167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xão reta 168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xão reta 169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Tinta 170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171" name="Tinta 1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9770" y="797929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2" name="Conexão reta 171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xão reta 172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xão reta 173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xão reta 174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xão reta 175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7" name="Tinta 176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177" name="Tinta 17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34998" y="762056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6" name="Conexão reta 185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xão reta 186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xão reta 187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xão reta 188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xão reta 189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xão reta 190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xão reta 191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xão reta 192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xão reta 193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xão reta 194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xão reta 195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xão reta 196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xão reta 197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xão reta 198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xão reta 199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xão reta 200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xão reta 201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xão reta 202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xão reta 203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xão reta 204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xão reta 205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xão reta 206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xão reta 207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xão reta 208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xão reta 209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xão reta 210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xão reta 211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xão reta 212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xão reta 213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xão reta 214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xão reta 215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xão reta 216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xão reta 217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/>
          <p:cNvSpPr txBox="1"/>
          <p:nvPr/>
        </p:nvSpPr>
        <p:spPr>
          <a:xfrm>
            <a:off x="3444594" y="421568"/>
            <a:ext cx="504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PROBLEMA</a:t>
            </a:r>
            <a:endParaRPr lang="pt-PT" sz="6600" b="1" dirty="0">
              <a:solidFill>
                <a:srgbClr val="C00000"/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112970" y="1126149"/>
            <a:ext cx="445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QUÃO PROFUNDO É O PROBLEMA?</a:t>
            </a:r>
            <a:endParaRPr lang="pt-PT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1685880" y="2617470"/>
            <a:ext cx="2441203" cy="2415156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Lacuna entre PT’s e alunos.</a:t>
            </a:r>
            <a:endParaRPr lang="pt-PT" dirty="0"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876800" y="2617470"/>
            <a:ext cx="2441203" cy="241515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Falta de comunicação entre estas duas entidades.</a:t>
            </a:r>
          </a:p>
        </p:txBody>
      </p:sp>
      <p:cxnSp>
        <p:nvCxnSpPr>
          <p:cNvPr id="184" name="Conexão reta unidirecional 183"/>
          <p:cNvCxnSpPr/>
          <p:nvPr/>
        </p:nvCxnSpPr>
        <p:spPr>
          <a:xfrm>
            <a:off x="4490936" y="4273973"/>
            <a:ext cx="0" cy="11201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/>
          <p:cNvSpPr txBox="1"/>
          <p:nvPr/>
        </p:nvSpPr>
        <p:spPr>
          <a:xfrm>
            <a:off x="760095" y="5599304"/>
            <a:ext cx="762381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Dificuldade de acesso (pelos alunos) à informação sobre as caraterísticas e competências dos diferentes </a:t>
            </a:r>
            <a:r>
              <a:rPr lang="pt-PT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PT's</a:t>
            </a:r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de modo a fazer a</a:t>
            </a:r>
          </a:p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melhor escolha para o seu caso.</a:t>
            </a:r>
          </a:p>
        </p:txBody>
      </p:sp>
    </p:spTree>
    <p:extLst>
      <p:ext uri="{BB962C8B-B14F-4D97-AF65-F5344CB8AC3E}">
        <p14:creationId xmlns:p14="http://schemas.microsoft.com/office/powerpoint/2010/main" val="33510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2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upo 346"/>
          <p:cNvGrpSpPr/>
          <p:nvPr/>
        </p:nvGrpSpPr>
        <p:grpSpPr>
          <a:xfrm flipH="1">
            <a:off x="4823647" y="2054656"/>
            <a:ext cx="1989769" cy="1266498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8" name="Tinta 347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348" name="Tinta 347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49" name="Conexão reta 348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exão reta 349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exão reta 350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exão reta 351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exão reta 352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exão reta 353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xão reta 354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exão reta 355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exão reta 356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xão reta 357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xão reta 358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exão reta 359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exão reta 360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exão reta 361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3" name="Tinta 362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363" name="Tinta 36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64" name="Conexão reta 363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exão reta 364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exão reta 365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exão reta 366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exão reta 367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exão reta 368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exão reta 369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exão reta 370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exão reta 371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exão reta 372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exão reta 373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exão reta 374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exão reta 375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exão reta 376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exão reta 377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exão reta 378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exão reta 379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exão reta 380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exão reta 381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exão reta 382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Conexão reta 383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Conexão reta 384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Conexão reta 385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Conexão reta 386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Conexão reta 387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Conexão reta 388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Conexão reta 389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Conexão reta 390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Conexão reta 391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Conexão reta 392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Conexão reta 393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Conexão reta 394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Conexão reta 395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Conexão reta 396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Conexão reta 397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Conexão reta 398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Conexão reta 399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Conexão reta 400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Conexão reta 401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Conexão reta 402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Conexão reta 403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Conexão reta 404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Conexão reta 405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Conexão reta 406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Conexão reta 407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xão reta 408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Conexão reta 409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Conexão reta 410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Conexão reta 411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Conexão reta 412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Conexão reta 413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Conexão reta 414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Conexão reta 415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Conexão reta 416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Conexão reta 417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Conexão reta 418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Conexão reta 419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Conexão reta 420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Conexão reta 421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Conexão reta 422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Conexão reta 423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Conexão reta 424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Conexão reta 425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Conexão reta 426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Conexão reta 427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Conexão reta 428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30" name="Tinta 429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430" name="Tinta 429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31" name="Conexão reta 430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Conexão reta 431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Conexão reta 432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Conexão reta 433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Conexão reta 434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36" name="Tinta 435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436" name="Tinta 43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37" name="Conexão reta 436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Conexão reta 437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Conexão reta 438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Conexão reta 439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Conexão reta 440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Conexão reta 441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Conexão reta 442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Conexão reta 443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Conexão reta 444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Conexão reta 445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Conexão reta 446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Conexão reta 447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Conexão reta 448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Conexão reta 449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Conexão reta 450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Conexão reta 451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Conexão reta 452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Conexão reta 453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Conexão reta 454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Conexão reta 455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Conexão reta 456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Conexão reta 457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Conexão reta 458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Conexão reta 459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Conexão reta 460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Conexão reta 461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Conexão reta 462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Conexão reta 463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exão reta 464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Conexão reta 465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Conexão reta 466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Conexão reta 467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Conexão reta 468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o 223"/>
          <p:cNvGrpSpPr/>
          <p:nvPr/>
        </p:nvGrpSpPr>
        <p:grpSpPr>
          <a:xfrm>
            <a:off x="2122542" y="2096355"/>
            <a:ext cx="2082499" cy="1266498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5" name="Tinta 224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225" name="Tinta 22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6" name="Conexão reta 225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xão reta 226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xão reta 227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exão reta 228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xão reta 229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xão reta 230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xão reta 231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xão reta 232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xão reta 233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exão reta 234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exão reta 235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xão reta 236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xão reta 237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xão reta 238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0" name="Tinta 239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240" name="Tinta 2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41" name="Conexão reta 240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exão reta 241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xão reta 242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exão reta 243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exão reta 244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xão reta 245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exão reta 246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exão reta 247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xão reta 248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exão reta 249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exão reta 250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exão reta 251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exão reta 252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xão reta 253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xão reta 254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xão reta 255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exão reta 256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exão reta 257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exão reta 258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xão reta 259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exão reta 260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exão reta 261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xão reta 262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xão reta 263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exão reta 264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exão reta 265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xão reta 266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exão reta 267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exão reta 268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exão reta 269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exão reta 270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exão reta 271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exão reta 272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exão reta 273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exão reta 274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exão reta 275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exão reta 276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exão reta 277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exão reta 278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exão reta 279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exão reta 280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xão reta 281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xão reta 282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xão reta 283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xão reta 284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exão reta 285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exão reta 286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xão reta 287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exão reta 288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xão reta 289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exão reta 290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exão reta 291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exão reta 292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exão reta 293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exão reta 294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exão reta 295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exão reta 296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exão reta 297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exão reta 298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exão reta 299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exão reta 300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exão reta 301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exão reta 302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exão reta 303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exão reta 304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exão reta 305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7" name="Tinta 306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307" name="Tinta 30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08" name="Conexão reta 307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exão reta 308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exão reta 309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exão reta 310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exão reta 311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3" name="Tinta 312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313" name="Tinta 312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47483648" y="-2147483648"/>
                  <a:ext cx="0" cy="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14" name="Conexão reta 313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exão reta 314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exão reta 315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exão reta 316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exão reta 317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exão reta 318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exão reta 319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exão reta 320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exão reta 321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exão reta 322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exão reta 323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exão reta 324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exão reta 325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exão reta 326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exão reta 327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exão reta 328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exão reta 329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exão reta 330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exão reta 331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exão reta 332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exão reta 333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exão reta 341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exão reta 334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exão reta 335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exão reta 336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exão reta 337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exão reta 338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exão reta 339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exão reta 340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exão reta 342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exão reta 343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exão reta 344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exão reta 345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>
                  <a:lumMod val="8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Conexão reta unidirecional 177"/>
          <p:cNvCxnSpPr>
            <a:cxnSpLocks/>
          </p:cNvCxnSpPr>
          <p:nvPr/>
        </p:nvCxnSpPr>
        <p:spPr>
          <a:xfrm>
            <a:off x="4572000" y="1280208"/>
            <a:ext cx="0" cy="5120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aixaDeTexto 178"/>
          <p:cNvSpPr txBox="1"/>
          <p:nvPr/>
        </p:nvSpPr>
        <p:spPr>
          <a:xfrm>
            <a:off x="421273" y="560521"/>
            <a:ext cx="8301454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Metodologias de comunicação entre PT e Aluno não específicas para o tipo de atividade em questão:</a:t>
            </a:r>
          </a:p>
        </p:txBody>
      </p:sp>
      <p:sp>
        <p:nvSpPr>
          <p:cNvPr id="180" name="CaixaDeTexto 179"/>
          <p:cNvSpPr txBox="1"/>
          <p:nvPr/>
        </p:nvSpPr>
        <p:spPr>
          <a:xfrm>
            <a:off x="651510" y="2471985"/>
            <a:ext cx="1581354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PARA COMUNICAR </a:t>
            </a:r>
            <a:endParaRPr lang="pt-PT" sz="1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1" name="CaixaDeTexto 180"/>
          <p:cNvSpPr txBox="1"/>
          <p:nvPr/>
        </p:nvSpPr>
        <p:spPr>
          <a:xfrm>
            <a:off x="6657962" y="2377643"/>
            <a:ext cx="2232038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PARA PARTILHAR OS PLANOS TREINO</a:t>
            </a:r>
            <a:endParaRPr lang="pt-PT" sz="1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5" name="CaixaDeTexto 184"/>
          <p:cNvSpPr txBox="1"/>
          <p:nvPr/>
        </p:nvSpPr>
        <p:spPr>
          <a:xfrm>
            <a:off x="866027" y="4448365"/>
            <a:ext cx="7433733" cy="5847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Descentralização da informação, complicando a análise, acessibilidade e partilha tornando-se difícil a gestão dos alunos por parte do PT.</a:t>
            </a:r>
          </a:p>
        </p:txBody>
      </p:sp>
      <p:sp>
        <p:nvSpPr>
          <p:cNvPr id="6" name="AutoShape 6" descr="Resultado de imagem para FACEBOOK MESSENGER LOGO"/>
          <p:cNvSpPr>
            <a:spLocks noChangeAspect="1" noChangeArrowheads="1"/>
          </p:cNvSpPr>
          <p:nvPr/>
        </p:nvSpPr>
        <p:spPr bwMode="auto">
          <a:xfrm>
            <a:off x="4582894" y="19876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34" name="Picture 10" descr="Resultado de imagem para FACEBOOK MESSENGER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34" y="2251162"/>
            <a:ext cx="854733" cy="85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59" y="2246704"/>
            <a:ext cx="831279" cy="831279"/>
          </a:xfrm>
          <a:prstGeom prst="rect">
            <a:avLst/>
          </a:prstGeom>
        </p:spPr>
      </p:pic>
      <p:pic>
        <p:nvPicPr>
          <p:cNvPr id="1038" name="Picture 14" descr="Resultado de imagem para google doc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90" y="2171198"/>
            <a:ext cx="856545" cy="85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google doc 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56" y="2240330"/>
            <a:ext cx="785649" cy="78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3" name="Conexão reta unidirecional 222"/>
          <p:cNvCxnSpPr>
            <a:cxnSpLocks/>
          </p:cNvCxnSpPr>
          <p:nvPr/>
        </p:nvCxnSpPr>
        <p:spPr>
          <a:xfrm>
            <a:off x="4572000" y="3440525"/>
            <a:ext cx="0" cy="78371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CaixaDeTexto 469"/>
          <p:cNvSpPr txBox="1"/>
          <p:nvPr/>
        </p:nvSpPr>
        <p:spPr>
          <a:xfrm>
            <a:off x="760095" y="5975699"/>
            <a:ext cx="762381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MÁ EXPERIÊNCIA DE PROXIMIDADE ENTRE PT E ALUNO.</a:t>
            </a:r>
            <a:endParaRPr lang="pt-PT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71" name="Conexão reta unidirecional 470"/>
          <p:cNvCxnSpPr>
            <a:cxnSpLocks/>
          </p:cNvCxnSpPr>
          <p:nvPr/>
        </p:nvCxnSpPr>
        <p:spPr>
          <a:xfrm>
            <a:off x="4572000" y="5177790"/>
            <a:ext cx="10893" cy="5943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0" grpId="0"/>
      <p:bldP spid="181" grpId="0"/>
      <p:bldP spid="185" grpId="0"/>
      <p:bldP spid="4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upo 218"/>
          <p:cNvGrpSpPr/>
          <p:nvPr/>
        </p:nvGrpSpPr>
        <p:grpSpPr>
          <a:xfrm>
            <a:off x="1597237" y="261335"/>
            <a:ext cx="6064979" cy="1689633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7" name="Tinta 66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67" name="Tinta 6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9369" y="804913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xão reta 74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xão reta 87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2" name="Tinta 101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102" name="Tinta 10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4597" y="769138"/>
                  <a:ext cx="52614" cy="3347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3" name="Conexão reta 102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xão reta 112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xão reta 113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xão reta 114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xão reta 115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xão reta 116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xão reta 117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xão reta 118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xão reta 119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xão reta 120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xão reta 121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xão reta 122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xão reta 123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xão reta 124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xão reta 125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xão reta 126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xão reta 127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xão reta 128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xão reta 129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xão reta 130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xão reta 131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xão reta 132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xão reta 133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xão reta 134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xão reta 135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xão reta 136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xão reta 137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xão reta 138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xão reta 139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xão reta 140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xão reta 141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xão reta 142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xão reta 143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xão reta 144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xão reta 145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xão reta 146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xão reta 147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xão reta 148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xão reta 149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xão reta 150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xão reta 151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xão reta 152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xão reta 153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xão reta 154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xão reta 155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xão reta 156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xão reta 157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xão reta 158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xão reta 159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xão reta 160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xão reta 161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xão reta 162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xão reta 163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xão reta 164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xão reta 165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xão reta 166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xão reta 167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xão reta 168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xão reta 169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Tinta 170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171" name="Tinta 1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9770" y="797929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2" name="Conexão reta 171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xão reta 172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xão reta 173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xão reta 174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xão reta 175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7" name="Tinta 176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177" name="Tinta 17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34998" y="762056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6" name="Conexão reta 185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xão reta 186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xão reta 187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xão reta 188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xão reta 189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xão reta 190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xão reta 191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xão reta 192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xão reta 193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xão reta 194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xão reta 195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xão reta 196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xão reta 197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xão reta 198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xão reta 199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xão reta 200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xão reta 201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xão reta 202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xão reta 203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xão reta 204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xão reta 205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xão reta 206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xão reta 207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xão reta 208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xão reta 209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xão reta 210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xão reta 211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xão reta 212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xão reta 213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xão reta 214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xão reta 215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xão reta 216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xão reta 217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/>
          <p:cNvSpPr txBox="1"/>
          <p:nvPr/>
        </p:nvSpPr>
        <p:spPr>
          <a:xfrm>
            <a:off x="3703868" y="430206"/>
            <a:ext cx="5041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00000"/>
                </a:solidFill>
                <a:ea typeface="Yu Gothic UI Semibold" panose="020B0700000000000000" pitchFamily="34" charset="-128"/>
                <a:cs typeface="Segoe UI Semibold" panose="020B0702040204020203" pitchFamily="34" charset="0"/>
              </a:rPr>
              <a:t>SOLUÇÃO</a:t>
            </a:r>
            <a:endParaRPr lang="pt-PT" sz="7200" b="1" dirty="0">
              <a:solidFill>
                <a:srgbClr val="C00000"/>
              </a:solidFill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202126" y="1152927"/>
            <a:ext cx="445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 QUE É O NOSSO PRODUTO?</a:t>
            </a:r>
            <a:endParaRPr lang="pt-PT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1685013" y="2463964"/>
            <a:ext cx="2441203" cy="2415156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Melhor exposição da experiência de cada PT.</a:t>
            </a:r>
          </a:p>
        </p:txBody>
      </p:sp>
      <p:sp>
        <p:nvSpPr>
          <p:cNvPr id="183" name="Oval 182"/>
          <p:cNvSpPr/>
          <p:nvPr/>
        </p:nvSpPr>
        <p:spPr>
          <a:xfrm>
            <a:off x="5027059" y="2425200"/>
            <a:ext cx="2441203" cy="241515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Interação personalizada entre cada aluno e o seu PT escolhido.</a:t>
            </a:r>
          </a:p>
        </p:txBody>
      </p:sp>
      <p:sp>
        <p:nvSpPr>
          <p:cNvPr id="178" name="Oval 177"/>
          <p:cNvSpPr/>
          <p:nvPr/>
        </p:nvSpPr>
        <p:spPr>
          <a:xfrm>
            <a:off x="3440442" y="4054187"/>
            <a:ext cx="2441203" cy="2415156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Unificação particularizada entre o aluno e </a:t>
            </a:r>
            <a:r>
              <a:rPr lang="pt-PT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o PT.</a:t>
            </a:r>
            <a:endParaRPr lang="pt-PT" dirty="0"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3" grpId="0" animBg="1"/>
      <p:bldP spid="1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Resultado de imagem para lamp idea pn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054" name="Picture 6" descr="Resultado de imagem para lamp idea 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71" y="133879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Conexão reta 179"/>
          <p:cNvCxnSpPr>
            <a:cxnSpLocks/>
          </p:cNvCxnSpPr>
          <p:nvPr/>
        </p:nvCxnSpPr>
        <p:spPr>
          <a:xfrm>
            <a:off x="2822666" y="6305772"/>
            <a:ext cx="6332220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aixaDeTexto 180"/>
          <p:cNvSpPr txBox="1"/>
          <p:nvPr/>
        </p:nvSpPr>
        <p:spPr>
          <a:xfrm>
            <a:off x="308610" y="972646"/>
            <a:ext cx="5041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SOLUÇÃO</a:t>
            </a:r>
            <a:endParaRPr lang="pt-PT" sz="6000" b="1" dirty="0">
              <a:solidFill>
                <a:schemeClr val="bg1"/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cxnSp>
        <p:nvCxnSpPr>
          <p:cNvPr id="184" name="Conexão reta 183"/>
          <p:cNvCxnSpPr>
            <a:cxnSpLocks/>
          </p:cNvCxnSpPr>
          <p:nvPr/>
        </p:nvCxnSpPr>
        <p:spPr>
          <a:xfrm>
            <a:off x="0" y="684152"/>
            <a:ext cx="63322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/>
          <p:cNvSpPr txBox="1"/>
          <p:nvPr/>
        </p:nvSpPr>
        <p:spPr>
          <a:xfrm>
            <a:off x="386714" y="1922558"/>
            <a:ext cx="36311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COMO FUNCIONA O NOSSO </a:t>
            </a:r>
          </a:p>
          <a:p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PRODUTO?</a:t>
            </a:r>
            <a:endParaRPr lang="pt-PT" sz="4400" dirty="0">
              <a:solidFill>
                <a:schemeClr val="bg1">
                  <a:lumMod val="65000"/>
                </a:schemeClr>
              </a:solidFill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4" name="Conexão reta 3"/>
          <p:cNvCxnSpPr>
            <a:cxnSpLocks/>
          </p:cNvCxnSpPr>
          <p:nvPr/>
        </p:nvCxnSpPr>
        <p:spPr>
          <a:xfrm>
            <a:off x="5943603" y="1436917"/>
            <a:ext cx="200298" cy="272299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xão reta 219"/>
          <p:cNvCxnSpPr>
            <a:cxnSpLocks/>
          </p:cNvCxnSpPr>
          <p:nvPr/>
        </p:nvCxnSpPr>
        <p:spPr>
          <a:xfrm>
            <a:off x="5591359" y="1965258"/>
            <a:ext cx="461101" cy="289735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xão reta 220"/>
          <p:cNvCxnSpPr>
            <a:cxnSpLocks/>
          </p:cNvCxnSpPr>
          <p:nvPr/>
        </p:nvCxnSpPr>
        <p:spPr>
          <a:xfrm>
            <a:off x="6405158" y="1172720"/>
            <a:ext cx="161743" cy="351283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xão reta 221"/>
          <p:cNvCxnSpPr>
            <a:cxnSpLocks/>
          </p:cNvCxnSpPr>
          <p:nvPr/>
        </p:nvCxnSpPr>
        <p:spPr>
          <a:xfrm>
            <a:off x="7095449" y="829487"/>
            <a:ext cx="0" cy="55682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xão reta 222"/>
          <p:cNvCxnSpPr>
            <a:cxnSpLocks/>
          </p:cNvCxnSpPr>
          <p:nvPr/>
        </p:nvCxnSpPr>
        <p:spPr>
          <a:xfrm flipH="1">
            <a:off x="7653476" y="1067242"/>
            <a:ext cx="150744" cy="33701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xão reta 223"/>
          <p:cNvCxnSpPr>
            <a:cxnSpLocks/>
          </p:cNvCxnSpPr>
          <p:nvPr/>
        </p:nvCxnSpPr>
        <p:spPr>
          <a:xfrm flipH="1">
            <a:off x="8241105" y="1157706"/>
            <a:ext cx="369498" cy="44772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xão reta 224"/>
          <p:cNvCxnSpPr>
            <a:cxnSpLocks/>
          </p:cNvCxnSpPr>
          <p:nvPr/>
        </p:nvCxnSpPr>
        <p:spPr>
          <a:xfrm flipH="1">
            <a:off x="8610603" y="1866244"/>
            <a:ext cx="174172" cy="198029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5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0" name="Conexão reta unidirecional 1029"/>
          <p:cNvCxnSpPr>
            <a:cxnSpLocks/>
          </p:cNvCxnSpPr>
          <p:nvPr/>
        </p:nvCxnSpPr>
        <p:spPr>
          <a:xfrm flipV="1">
            <a:off x="4587405" y="2400258"/>
            <a:ext cx="0" cy="21488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Conexão: Curva 352"/>
          <p:cNvCxnSpPr>
            <a:cxnSpLocks/>
          </p:cNvCxnSpPr>
          <p:nvPr/>
        </p:nvCxnSpPr>
        <p:spPr>
          <a:xfrm rot="16200000" flipV="1">
            <a:off x="5109466" y="2010550"/>
            <a:ext cx="3272219" cy="1792040"/>
          </a:xfrm>
          <a:prstGeom prst="curvedConnector3">
            <a:avLst>
              <a:gd name="adj1" fmla="val 100177"/>
            </a:avLst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unidirecional 63"/>
          <p:cNvCxnSpPr>
            <a:cxnSpLocks/>
          </p:cNvCxnSpPr>
          <p:nvPr/>
        </p:nvCxnSpPr>
        <p:spPr>
          <a:xfrm>
            <a:off x="2541182" y="5512637"/>
            <a:ext cx="4125433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Retângulo 350"/>
          <p:cNvSpPr/>
          <p:nvPr/>
        </p:nvSpPr>
        <p:spPr>
          <a:xfrm>
            <a:off x="5659156" y="2373904"/>
            <a:ext cx="3357253" cy="12708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9" name="Retângulo 68"/>
          <p:cNvSpPr/>
          <p:nvPr/>
        </p:nvSpPr>
        <p:spPr>
          <a:xfrm>
            <a:off x="3742470" y="4549110"/>
            <a:ext cx="1642065" cy="12713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3602782" y="5038738"/>
            <a:ext cx="192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 para mensagens instantâneas. </a:t>
            </a:r>
          </a:p>
        </p:txBody>
      </p:sp>
      <p:sp>
        <p:nvSpPr>
          <p:cNvPr id="360" name="Oval 359"/>
          <p:cNvSpPr/>
          <p:nvPr/>
        </p:nvSpPr>
        <p:spPr>
          <a:xfrm>
            <a:off x="937911" y="4880600"/>
            <a:ext cx="1220599" cy="1227915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0" b="1" dirty="0"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349" name="Oval 348"/>
          <p:cNvSpPr/>
          <p:nvPr/>
        </p:nvSpPr>
        <p:spPr>
          <a:xfrm>
            <a:off x="3801997" y="593063"/>
            <a:ext cx="1582538" cy="1544079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>
                <a:latin typeface="Segoe UI Semibold" panose="020B0702040204020203" pitchFamily="34" charset="0"/>
                <a:ea typeface="Yu Gothic UI Semibold" panose="020B0700000000000000" pitchFamily="34" charset="-128"/>
                <a:cs typeface="Segoe UI Semibold" panose="020B0702040204020203" pitchFamily="34" charset="0"/>
              </a:rPr>
              <a:t>APP</a:t>
            </a:r>
          </a:p>
        </p:txBody>
      </p:sp>
      <p:cxnSp>
        <p:nvCxnSpPr>
          <p:cNvPr id="378" name="Conexão: Curva 377"/>
          <p:cNvCxnSpPr>
            <a:cxnSpLocks/>
          </p:cNvCxnSpPr>
          <p:nvPr/>
        </p:nvCxnSpPr>
        <p:spPr>
          <a:xfrm rot="5400000" flipH="1" flipV="1">
            <a:off x="771028" y="1954610"/>
            <a:ext cx="3319386" cy="1951089"/>
          </a:xfrm>
          <a:prstGeom prst="curvedConnector3">
            <a:avLst>
              <a:gd name="adj1" fmla="val 100691"/>
            </a:avLst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Oval 360"/>
          <p:cNvSpPr/>
          <p:nvPr/>
        </p:nvSpPr>
        <p:spPr>
          <a:xfrm>
            <a:off x="7031296" y="4899612"/>
            <a:ext cx="1220599" cy="1227915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400" b="1" dirty="0">
              <a:latin typeface="Segoe UI Semibold" panose="020B0702040204020203" pitchFamily="34" charset="0"/>
              <a:ea typeface="Yu Gothic UI Semibold" panose="020B0700000000000000" pitchFamily="34" charset="-128"/>
              <a:cs typeface="Segoe UI Semibold" panose="020B0702040204020203" pitchFamily="34" charset="0"/>
            </a:endParaRPr>
          </a:p>
        </p:txBody>
      </p:sp>
      <p:pic>
        <p:nvPicPr>
          <p:cNvPr id="1028" name="Picture 4" descr="Resultado de imagem para avata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" y="4897709"/>
            <a:ext cx="1191756" cy="11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286" y="4916759"/>
            <a:ext cx="1191756" cy="11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" name="Retângulo 356"/>
          <p:cNvSpPr/>
          <p:nvPr/>
        </p:nvSpPr>
        <p:spPr>
          <a:xfrm>
            <a:off x="385217" y="2373904"/>
            <a:ext cx="3357253" cy="12708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4" name="CaixaDeTexto 223"/>
          <p:cNvSpPr txBox="1"/>
          <p:nvPr/>
        </p:nvSpPr>
        <p:spPr>
          <a:xfrm>
            <a:off x="5725272" y="2455719"/>
            <a:ext cx="3291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Avaliar os dados do aluno;</a:t>
            </a:r>
          </a:p>
          <a:p>
            <a:pPr algn="ctr"/>
            <a:r>
              <a:rPr lang="pt-PT" sz="16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Definir um plano de treino e/ou nutricional de acordo c/ as necessidades do aluno.</a:t>
            </a:r>
          </a:p>
        </p:txBody>
      </p:sp>
      <p:sp>
        <p:nvSpPr>
          <p:cNvPr id="368" name="Retângulo 367"/>
          <p:cNvSpPr/>
          <p:nvPr/>
        </p:nvSpPr>
        <p:spPr>
          <a:xfrm>
            <a:off x="4226360" y="3133344"/>
            <a:ext cx="830809" cy="721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1" name="CaixaDeTexto 220"/>
          <p:cNvSpPr txBox="1"/>
          <p:nvPr/>
        </p:nvSpPr>
        <p:spPr>
          <a:xfrm>
            <a:off x="144959" y="2455719"/>
            <a:ext cx="32957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pt-PT" sz="15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Confirmar os exercícios efetuados e alimentos ingeridos;</a:t>
            </a:r>
          </a:p>
          <a:p>
            <a:pPr marL="285750" indent="-285750" algn="ctr">
              <a:buFontTx/>
              <a:buChar char="-"/>
            </a:pPr>
            <a:r>
              <a:rPr lang="pt-PT" sz="15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Questionar sobre o plano de treino e nutrições.</a:t>
            </a:r>
          </a:p>
        </p:txBody>
      </p:sp>
      <p:sp>
        <p:nvSpPr>
          <p:cNvPr id="358" name="CaixaDeTexto 357"/>
          <p:cNvSpPr txBox="1"/>
          <p:nvPr/>
        </p:nvSpPr>
        <p:spPr>
          <a:xfrm rot="16200000">
            <a:off x="429372" y="5219688"/>
            <a:ext cx="1136477" cy="4583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156855"/>
              </a:avLst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ALUNO</a:t>
            </a:r>
            <a:endParaRPr lang="pt-PT" sz="2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9" name="CaixaDeTexto 358"/>
          <p:cNvSpPr txBox="1"/>
          <p:nvPr/>
        </p:nvSpPr>
        <p:spPr>
          <a:xfrm rot="6562873">
            <a:off x="7579990" y="5646396"/>
            <a:ext cx="1136477" cy="4583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156855"/>
              </a:avLst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PT</a:t>
            </a:r>
            <a:endParaRPr lang="pt-PT" sz="2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34" name="Imagem 10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25" y="3202136"/>
            <a:ext cx="514909" cy="5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0" grpId="0" animBg="1"/>
      <p:bldP spid="349" grpId="0" animBg="1"/>
      <p:bldP spid="361" grpId="0" animBg="1"/>
      <p:bldP spid="224" grpId="0"/>
      <p:bldP spid="221" grpId="0"/>
      <p:bldP spid="358" grpId="0"/>
      <p:bldP spid="3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upo 218"/>
          <p:cNvGrpSpPr/>
          <p:nvPr/>
        </p:nvGrpSpPr>
        <p:grpSpPr>
          <a:xfrm>
            <a:off x="1597237" y="173199"/>
            <a:ext cx="6064979" cy="1689633"/>
            <a:chOff x="1517227" y="261335"/>
            <a:chExt cx="6064979" cy="1689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7" name="Tinta 66"/>
                <p14:cNvContentPartPr/>
                <p14:nvPr/>
              </p14:nvContentPartPr>
              <p14:xfrm>
                <a:off x="1595495" y="811066"/>
                <a:ext cx="41082" cy="22078"/>
              </p14:xfrm>
            </p:contentPart>
          </mc:Choice>
          <mc:Fallback xmlns="">
            <p:pic>
              <p:nvPicPr>
                <p:cNvPr id="67" name="Tinta 6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9369" y="804913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5" name="Conexão reta 74"/>
            <p:cNvCxnSpPr>
              <a:cxnSpLocks/>
            </p:cNvCxnSpPr>
            <p:nvPr/>
          </p:nvCxnSpPr>
          <p:spPr>
            <a:xfrm flipV="1">
              <a:off x="1517227" y="496686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/>
            <p:cNvCxnSpPr>
              <a:cxnSpLocks/>
            </p:cNvCxnSpPr>
            <p:nvPr/>
          </p:nvCxnSpPr>
          <p:spPr>
            <a:xfrm flipV="1">
              <a:off x="1605003" y="496685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/>
            <p:cNvCxnSpPr>
              <a:cxnSpLocks/>
            </p:cNvCxnSpPr>
            <p:nvPr/>
          </p:nvCxnSpPr>
          <p:spPr>
            <a:xfrm flipV="1">
              <a:off x="1711722" y="5211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/>
            <p:cNvCxnSpPr>
              <a:cxnSpLocks/>
            </p:cNvCxnSpPr>
            <p:nvPr/>
          </p:nvCxnSpPr>
          <p:spPr>
            <a:xfrm flipV="1">
              <a:off x="1841893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/>
            <p:cNvCxnSpPr>
              <a:cxnSpLocks/>
            </p:cNvCxnSpPr>
            <p:nvPr/>
          </p:nvCxnSpPr>
          <p:spPr>
            <a:xfrm flipV="1">
              <a:off x="1885996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/>
            <p:cNvCxnSpPr>
              <a:cxnSpLocks/>
            </p:cNvCxnSpPr>
            <p:nvPr/>
          </p:nvCxnSpPr>
          <p:spPr>
            <a:xfrm flipV="1">
              <a:off x="2012016" y="5127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/>
            <p:cNvCxnSpPr>
              <a:cxnSpLocks/>
            </p:cNvCxnSpPr>
            <p:nvPr/>
          </p:nvCxnSpPr>
          <p:spPr>
            <a:xfrm flipV="1">
              <a:off x="2055927" y="504877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/>
            <p:cNvCxnSpPr>
              <a:cxnSpLocks/>
            </p:cNvCxnSpPr>
            <p:nvPr/>
          </p:nvCxnSpPr>
          <p:spPr>
            <a:xfrm flipV="1">
              <a:off x="2262516" y="504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xão reta 86"/>
            <p:cNvCxnSpPr>
              <a:cxnSpLocks/>
            </p:cNvCxnSpPr>
            <p:nvPr/>
          </p:nvCxnSpPr>
          <p:spPr>
            <a:xfrm flipV="1">
              <a:off x="2329972" y="5043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xão reta 87"/>
            <p:cNvCxnSpPr>
              <a:cxnSpLocks/>
            </p:cNvCxnSpPr>
            <p:nvPr/>
          </p:nvCxnSpPr>
          <p:spPr>
            <a:xfrm flipV="1">
              <a:off x="2493829" y="4700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/>
            <p:cNvCxnSpPr>
              <a:cxnSpLocks/>
            </p:cNvCxnSpPr>
            <p:nvPr/>
          </p:nvCxnSpPr>
          <p:spPr>
            <a:xfrm flipV="1">
              <a:off x="2405251" y="4784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/>
            <p:cNvCxnSpPr>
              <a:cxnSpLocks/>
            </p:cNvCxnSpPr>
            <p:nvPr/>
          </p:nvCxnSpPr>
          <p:spPr>
            <a:xfrm flipV="1">
              <a:off x="2249536" y="4471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/>
            <p:cNvCxnSpPr>
              <a:cxnSpLocks/>
            </p:cNvCxnSpPr>
            <p:nvPr/>
          </p:nvCxnSpPr>
          <p:spPr>
            <a:xfrm flipV="1">
              <a:off x="2547387" y="5475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/>
            <p:cNvCxnSpPr>
              <a:cxnSpLocks/>
            </p:cNvCxnSpPr>
            <p:nvPr/>
          </p:nvCxnSpPr>
          <p:spPr>
            <a:xfrm flipV="1">
              <a:off x="2151146" y="4898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2" name="Tinta 101"/>
                <p14:cNvContentPartPr/>
                <p14:nvPr/>
              </p14:nvContentPartPr>
              <p14:xfrm>
                <a:off x="2470723" y="775192"/>
                <a:ext cx="41082" cy="22078"/>
              </p14:xfrm>
            </p:contentPart>
          </mc:Choice>
          <mc:Fallback xmlns="">
            <p:pic>
              <p:nvPicPr>
                <p:cNvPr id="102" name="Tinta 10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4597" y="769138"/>
                  <a:ext cx="52614" cy="33473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3" name="Conexão reta 102"/>
            <p:cNvCxnSpPr>
              <a:cxnSpLocks/>
            </p:cNvCxnSpPr>
            <p:nvPr/>
          </p:nvCxnSpPr>
          <p:spPr>
            <a:xfrm flipV="1">
              <a:off x="2480232" y="460812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/>
            <p:cNvCxnSpPr>
              <a:cxnSpLocks/>
            </p:cNvCxnSpPr>
            <p:nvPr/>
          </p:nvCxnSpPr>
          <p:spPr>
            <a:xfrm flipV="1">
              <a:off x="2311426" y="48525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/>
            <p:cNvCxnSpPr>
              <a:cxnSpLocks/>
            </p:cNvCxnSpPr>
            <p:nvPr/>
          </p:nvCxnSpPr>
          <p:spPr>
            <a:xfrm flipV="1">
              <a:off x="2611720" y="47689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/>
            <p:cNvCxnSpPr>
              <a:cxnSpLocks/>
            </p:cNvCxnSpPr>
            <p:nvPr/>
          </p:nvCxnSpPr>
          <p:spPr>
            <a:xfrm flipV="1">
              <a:off x="2655631" y="469004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/>
            <p:cNvCxnSpPr>
              <a:cxnSpLocks/>
            </p:cNvCxnSpPr>
            <p:nvPr/>
          </p:nvCxnSpPr>
          <p:spPr>
            <a:xfrm flipV="1">
              <a:off x="2862220" y="469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xão reta 109"/>
            <p:cNvCxnSpPr>
              <a:cxnSpLocks/>
            </p:cNvCxnSpPr>
            <p:nvPr/>
          </p:nvCxnSpPr>
          <p:spPr>
            <a:xfrm flipV="1">
              <a:off x="2929676" y="46848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xão reta 110"/>
            <p:cNvCxnSpPr>
              <a:cxnSpLocks/>
            </p:cNvCxnSpPr>
            <p:nvPr/>
          </p:nvCxnSpPr>
          <p:spPr>
            <a:xfrm flipV="1">
              <a:off x="3093533" y="43418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xão reta 111"/>
            <p:cNvCxnSpPr>
              <a:cxnSpLocks/>
            </p:cNvCxnSpPr>
            <p:nvPr/>
          </p:nvCxnSpPr>
          <p:spPr>
            <a:xfrm flipV="1">
              <a:off x="3004955" y="4425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xão reta 112"/>
            <p:cNvCxnSpPr>
              <a:cxnSpLocks/>
            </p:cNvCxnSpPr>
            <p:nvPr/>
          </p:nvCxnSpPr>
          <p:spPr>
            <a:xfrm flipV="1">
              <a:off x="2849240" y="41126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xão reta 113"/>
            <p:cNvCxnSpPr>
              <a:cxnSpLocks/>
            </p:cNvCxnSpPr>
            <p:nvPr/>
          </p:nvCxnSpPr>
          <p:spPr>
            <a:xfrm flipV="1">
              <a:off x="3147091" y="51170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xão reta 114"/>
            <p:cNvCxnSpPr>
              <a:cxnSpLocks/>
            </p:cNvCxnSpPr>
            <p:nvPr/>
          </p:nvCxnSpPr>
          <p:spPr>
            <a:xfrm flipV="1">
              <a:off x="2750850" y="45399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xão reta 115"/>
            <p:cNvCxnSpPr>
              <a:cxnSpLocks/>
            </p:cNvCxnSpPr>
            <p:nvPr/>
          </p:nvCxnSpPr>
          <p:spPr>
            <a:xfrm flipV="1">
              <a:off x="3272360" y="43157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xão reta 116"/>
            <p:cNvCxnSpPr>
              <a:cxnSpLocks/>
            </p:cNvCxnSpPr>
            <p:nvPr/>
          </p:nvCxnSpPr>
          <p:spPr>
            <a:xfrm flipV="1">
              <a:off x="3325918" y="5090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xão reta 117"/>
            <p:cNvCxnSpPr>
              <a:cxnSpLocks/>
            </p:cNvCxnSpPr>
            <p:nvPr/>
          </p:nvCxnSpPr>
          <p:spPr>
            <a:xfrm flipV="1">
              <a:off x="3390250" y="4384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xão reta 118"/>
            <p:cNvCxnSpPr>
              <a:cxnSpLocks/>
            </p:cNvCxnSpPr>
            <p:nvPr/>
          </p:nvCxnSpPr>
          <p:spPr>
            <a:xfrm flipV="1">
              <a:off x="3434162" y="43052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xão reta 119"/>
            <p:cNvCxnSpPr>
              <a:cxnSpLocks/>
            </p:cNvCxnSpPr>
            <p:nvPr/>
          </p:nvCxnSpPr>
          <p:spPr>
            <a:xfrm flipV="1">
              <a:off x="3640751" y="43052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xão reta 120"/>
            <p:cNvCxnSpPr>
              <a:cxnSpLocks/>
            </p:cNvCxnSpPr>
            <p:nvPr/>
          </p:nvCxnSpPr>
          <p:spPr>
            <a:xfrm flipV="1">
              <a:off x="3708207" y="4300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xão reta 121"/>
            <p:cNvCxnSpPr>
              <a:cxnSpLocks/>
            </p:cNvCxnSpPr>
            <p:nvPr/>
          </p:nvCxnSpPr>
          <p:spPr>
            <a:xfrm flipV="1">
              <a:off x="3872064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xão reta 122"/>
            <p:cNvCxnSpPr>
              <a:cxnSpLocks/>
            </p:cNvCxnSpPr>
            <p:nvPr/>
          </p:nvCxnSpPr>
          <p:spPr>
            <a:xfrm flipV="1">
              <a:off x="3783485" y="40411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xão reta 123"/>
            <p:cNvCxnSpPr>
              <a:cxnSpLocks/>
            </p:cNvCxnSpPr>
            <p:nvPr/>
          </p:nvCxnSpPr>
          <p:spPr>
            <a:xfrm flipV="1">
              <a:off x="3627771" y="37278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xão reta 124"/>
            <p:cNvCxnSpPr>
              <a:cxnSpLocks/>
            </p:cNvCxnSpPr>
            <p:nvPr/>
          </p:nvCxnSpPr>
          <p:spPr>
            <a:xfrm flipV="1">
              <a:off x="3925622" y="47322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xão reta 125"/>
            <p:cNvCxnSpPr>
              <a:cxnSpLocks/>
            </p:cNvCxnSpPr>
            <p:nvPr/>
          </p:nvCxnSpPr>
          <p:spPr>
            <a:xfrm flipV="1">
              <a:off x="3529380" y="41551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xão reta 126"/>
            <p:cNvCxnSpPr>
              <a:cxnSpLocks/>
            </p:cNvCxnSpPr>
            <p:nvPr/>
          </p:nvCxnSpPr>
          <p:spPr>
            <a:xfrm flipV="1">
              <a:off x="4000710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xão reta 127"/>
            <p:cNvCxnSpPr>
              <a:cxnSpLocks/>
            </p:cNvCxnSpPr>
            <p:nvPr/>
          </p:nvCxnSpPr>
          <p:spPr>
            <a:xfrm flipV="1">
              <a:off x="4054268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xão reta 128"/>
            <p:cNvCxnSpPr>
              <a:cxnSpLocks/>
            </p:cNvCxnSpPr>
            <p:nvPr/>
          </p:nvCxnSpPr>
          <p:spPr>
            <a:xfrm flipV="1">
              <a:off x="4118600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xão reta 129"/>
            <p:cNvCxnSpPr>
              <a:cxnSpLocks/>
            </p:cNvCxnSpPr>
            <p:nvPr/>
          </p:nvCxnSpPr>
          <p:spPr>
            <a:xfrm flipV="1">
              <a:off x="4162511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xão reta 130"/>
            <p:cNvCxnSpPr>
              <a:cxnSpLocks/>
            </p:cNvCxnSpPr>
            <p:nvPr/>
          </p:nvCxnSpPr>
          <p:spPr>
            <a:xfrm flipV="1">
              <a:off x="4369100" y="4398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xão reta 131"/>
            <p:cNvCxnSpPr>
              <a:cxnSpLocks/>
            </p:cNvCxnSpPr>
            <p:nvPr/>
          </p:nvCxnSpPr>
          <p:spPr>
            <a:xfrm flipV="1">
              <a:off x="4436557" y="43929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xão reta 132"/>
            <p:cNvCxnSpPr>
              <a:cxnSpLocks/>
            </p:cNvCxnSpPr>
            <p:nvPr/>
          </p:nvCxnSpPr>
          <p:spPr>
            <a:xfrm flipV="1">
              <a:off x="4600414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exão reta 133"/>
            <p:cNvCxnSpPr>
              <a:cxnSpLocks/>
            </p:cNvCxnSpPr>
            <p:nvPr/>
          </p:nvCxnSpPr>
          <p:spPr>
            <a:xfrm flipV="1">
              <a:off x="4511835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xão reta 134"/>
            <p:cNvCxnSpPr>
              <a:cxnSpLocks/>
            </p:cNvCxnSpPr>
            <p:nvPr/>
          </p:nvCxnSpPr>
          <p:spPr>
            <a:xfrm flipV="1">
              <a:off x="4356121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xão reta 135"/>
            <p:cNvCxnSpPr>
              <a:cxnSpLocks/>
            </p:cNvCxnSpPr>
            <p:nvPr/>
          </p:nvCxnSpPr>
          <p:spPr>
            <a:xfrm flipV="1">
              <a:off x="4653972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xão reta 136"/>
            <p:cNvCxnSpPr>
              <a:cxnSpLocks/>
            </p:cNvCxnSpPr>
            <p:nvPr/>
          </p:nvCxnSpPr>
          <p:spPr>
            <a:xfrm flipV="1">
              <a:off x="4257730" y="42480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xão reta 137"/>
            <p:cNvCxnSpPr>
              <a:cxnSpLocks/>
            </p:cNvCxnSpPr>
            <p:nvPr/>
          </p:nvCxnSpPr>
          <p:spPr>
            <a:xfrm flipV="1">
              <a:off x="4751707" y="4408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xão reta 138"/>
            <p:cNvCxnSpPr>
              <a:cxnSpLocks/>
            </p:cNvCxnSpPr>
            <p:nvPr/>
          </p:nvCxnSpPr>
          <p:spPr>
            <a:xfrm flipV="1">
              <a:off x="4805265" y="518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xão reta 139"/>
            <p:cNvCxnSpPr>
              <a:cxnSpLocks/>
            </p:cNvCxnSpPr>
            <p:nvPr/>
          </p:nvCxnSpPr>
          <p:spPr>
            <a:xfrm flipV="1">
              <a:off x="4869597" y="44770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xão reta 140"/>
            <p:cNvCxnSpPr>
              <a:cxnSpLocks/>
            </p:cNvCxnSpPr>
            <p:nvPr/>
          </p:nvCxnSpPr>
          <p:spPr>
            <a:xfrm flipV="1">
              <a:off x="4913509" y="439815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xão reta 141"/>
            <p:cNvCxnSpPr>
              <a:cxnSpLocks/>
            </p:cNvCxnSpPr>
            <p:nvPr/>
          </p:nvCxnSpPr>
          <p:spPr>
            <a:xfrm flipV="1">
              <a:off x="4920148" y="439816"/>
              <a:ext cx="750998" cy="11713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xão reta 142"/>
            <p:cNvCxnSpPr>
              <a:cxnSpLocks/>
            </p:cNvCxnSpPr>
            <p:nvPr/>
          </p:nvCxnSpPr>
          <p:spPr>
            <a:xfrm flipV="1">
              <a:off x="5153689" y="4460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xão reta 143"/>
            <p:cNvCxnSpPr>
              <a:cxnSpLocks/>
            </p:cNvCxnSpPr>
            <p:nvPr/>
          </p:nvCxnSpPr>
          <p:spPr>
            <a:xfrm flipV="1">
              <a:off x="5351411" y="4049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xão reta 144"/>
            <p:cNvCxnSpPr>
              <a:cxnSpLocks/>
            </p:cNvCxnSpPr>
            <p:nvPr/>
          </p:nvCxnSpPr>
          <p:spPr>
            <a:xfrm flipV="1">
              <a:off x="5262832" y="41341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xão reta 145"/>
            <p:cNvCxnSpPr>
              <a:cxnSpLocks/>
            </p:cNvCxnSpPr>
            <p:nvPr/>
          </p:nvCxnSpPr>
          <p:spPr>
            <a:xfrm flipV="1">
              <a:off x="5107118" y="38207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xão reta 146"/>
            <p:cNvCxnSpPr>
              <a:cxnSpLocks/>
            </p:cNvCxnSpPr>
            <p:nvPr/>
          </p:nvCxnSpPr>
          <p:spPr>
            <a:xfrm flipV="1">
              <a:off x="5404969" y="4825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xão reta 147"/>
            <p:cNvCxnSpPr>
              <a:cxnSpLocks/>
            </p:cNvCxnSpPr>
            <p:nvPr/>
          </p:nvCxnSpPr>
          <p:spPr>
            <a:xfrm flipV="1">
              <a:off x="5047386" y="36571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xão reta 148"/>
            <p:cNvCxnSpPr>
              <a:cxnSpLocks/>
            </p:cNvCxnSpPr>
            <p:nvPr/>
          </p:nvCxnSpPr>
          <p:spPr>
            <a:xfrm flipV="1">
              <a:off x="5456280" y="40423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xão reta 149"/>
            <p:cNvCxnSpPr>
              <a:cxnSpLocks/>
            </p:cNvCxnSpPr>
            <p:nvPr/>
          </p:nvCxnSpPr>
          <p:spPr>
            <a:xfrm flipV="1">
              <a:off x="5509838" y="48175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xão reta 150"/>
            <p:cNvCxnSpPr>
              <a:cxnSpLocks/>
            </p:cNvCxnSpPr>
            <p:nvPr/>
          </p:nvCxnSpPr>
          <p:spPr>
            <a:xfrm flipV="1">
              <a:off x="5574170" y="41106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xão reta 151"/>
            <p:cNvCxnSpPr>
              <a:cxnSpLocks/>
            </p:cNvCxnSpPr>
            <p:nvPr/>
          </p:nvCxnSpPr>
          <p:spPr>
            <a:xfrm flipV="1">
              <a:off x="5618082" y="403182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xão reta 152"/>
            <p:cNvCxnSpPr>
              <a:cxnSpLocks/>
            </p:cNvCxnSpPr>
            <p:nvPr/>
          </p:nvCxnSpPr>
          <p:spPr>
            <a:xfrm flipV="1">
              <a:off x="5824671" y="40318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xão reta 153"/>
            <p:cNvCxnSpPr>
              <a:cxnSpLocks/>
            </p:cNvCxnSpPr>
            <p:nvPr/>
          </p:nvCxnSpPr>
          <p:spPr>
            <a:xfrm flipV="1">
              <a:off x="5892127" y="4026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xão reta 154"/>
            <p:cNvCxnSpPr>
              <a:cxnSpLocks/>
            </p:cNvCxnSpPr>
            <p:nvPr/>
          </p:nvCxnSpPr>
          <p:spPr>
            <a:xfrm flipV="1">
              <a:off x="6055984" y="36836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xão reta 155"/>
            <p:cNvCxnSpPr>
              <a:cxnSpLocks/>
            </p:cNvCxnSpPr>
            <p:nvPr/>
          </p:nvCxnSpPr>
          <p:spPr>
            <a:xfrm flipV="1">
              <a:off x="5967405" y="3767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xão reta 156"/>
            <p:cNvCxnSpPr>
              <a:cxnSpLocks/>
            </p:cNvCxnSpPr>
            <p:nvPr/>
          </p:nvCxnSpPr>
          <p:spPr>
            <a:xfrm flipV="1">
              <a:off x="5811691" y="345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xão reta 157"/>
            <p:cNvCxnSpPr>
              <a:cxnSpLocks/>
            </p:cNvCxnSpPr>
            <p:nvPr/>
          </p:nvCxnSpPr>
          <p:spPr>
            <a:xfrm flipV="1">
              <a:off x="6109542" y="4458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xão reta 158"/>
            <p:cNvCxnSpPr>
              <a:cxnSpLocks/>
            </p:cNvCxnSpPr>
            <p:nvPr/>
          </p:nvCxnSpPr>
          <p:spPr>
            <a:xfrm flipV="1">
              <a:off x="5713301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xão reta 159"/>
            <p:cNvCxnSpPr>
              <a:cxnSpLocks/>
            </p:cNvCxnSpPr>
            <p:nvPr/>
          </p:nvCxnSpPr>
          <p:spPr>
            <a:xfrm flipV="1">
              <a:off x="5848796" y="44696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xão reta 160"/>
            <p:cNvCxnSpPr>
              <a:cxnSpLocks/>
            </p:cNvCxnSpPr>
            <p:nvPr/>
          </p:nvCxnSpPr>
          <p:spPr>
            <a:xfrm flipV="1">
              <a:off x="5902354" y="52448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xão reta 161"/>
            <p:cNvCxnSpPr>
              <a:cxnSpLocks/>
            </p:cNvCxnSpPr>
            <p:nvPr/>
          </p:nvCxnSpPr>
          <p:spPr>
            <a:xfrm flipV="1">
              <a:off x="5966686" y="45379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xão reta 162"/>
            <p:cNvCxnSpPr>
              <a:cxnSpLocks/>
            </p:cNvCxnSpPr>
            <p:nvPr/>
          </p:nvCxnSpPr>
          <p:spPr>
            <a:xfrm flipV="1">
              <a:off x="6010597" y="445913"/>
              <a:ext cx="575335" cy="114469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xão reta 163"/>
            <p:cNvCxnSpPr>
              <a:cxnSpLocks/>
            </p:cNvCxnSpPr>
            <p:nvPr/>
          </p:nvCxnSpPr>
          <p:spPr>
            <a:xfrm flipV="1">
              <a:off x="6217187" y="44591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xão reta 164"/>
            <p:cNvCxnSpPr>
              <a:cxnSpLocks/>
            </p:cNvCxnSpPr>
            <p:nvPr/>
          </p:nvCxnSpPr>
          <p:spPr>
            <a:xfrm flipV="1">
              <a:off x="6284643" y="44539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xão reta 165"/>
            <p:cNvCxnSpPr>
              <a:cxnSpLocks/>
            </p:cNvCxnSpPr>
            <p:nvPr/>
          </p:nvCxnSpPr>
          <p:spPr>
            <a:xfrm flipV="1">
              <a:off x="6448500" y="4110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xão reta 166"/>
            <p:cNvCxnSpPr>
              <a:cxnSpLocks/>
            </p:cNvCxnSpPr>
            <p:nvPr/>
          </p:nvCxnSpPr>
          <p:spPr>
            <a:xfrm flipV="1">
              <a:off x="6359921" y="41950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xão reta 167"/>
            <p:cNvCxnSpPr>
              <a:cxnSpLocks/>
            </p:cNvCxnSpPr>
            <p:nvPr/>
          </p:nvCxnSpPr>
          <p:spPr>
            <a:xfrm flipV="1">
              <a:off x="6204207" y="38817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xão reta 168"/>
            <p:cNvCxnSpPr>
              <a:cxnSpLocks/>
            </p:cNvCxnSpPr>
            <p:nvPr/>
          </p:nvCxnSpPr>
          <p:spPr>
            <a:xfrm flipV="1">
              <a:off x="6502058" y="48861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xão reta 169"/>
            <p:cNvCxnSpPr>
              <a:cxnSpLocks/>
            </p:cNvCxnSpPr>
            <p:nvPr/>
          </p:nvCxnSpPr>
          <p:spPr>
            <a:xfrm flipV="1">
              <a:off x="6105816" y="43090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1" name="Tinta 170"/>
                <p14:cNvContentPartPr/>
                <p14:nvPr/>
              </p14:nvContentPartPr>
              <p14:xfrm>
                <a:off x="6665896" y="804082"/>
                <a:ext cx="41082" cy="22078"/>
              </p14:xfrm>
            </p:contentPart>
          </mc:Choice>
          <mc:Fallback xmlns="">
            <p:pic>
              <p:nvPicPr>
                <p:cNvPr id="171" name="Tinta 17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59770" y="797929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2" name="Conexão reta 171"/>
            <p:cNvCxnSpPr>
              <a:cxnSpLocks/>
            </p:cNvCxnSpPr>
            <p:nvPr/>
          </p:nvCxnSpPr>
          <p:spPr>
            <a:xfrm flipV="1">
              <a:off x="6587628" y="489702"/>
              <a:ext cx="523388" cy="11076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xão reta 172"/>
            <p:cNvCxnSpPr>
              <a:cxnSpLocks/>
            </p:cNvCxnSpPr>
            <p:nvPr/>
          </p:nvCxnSpPr>
          <p:spPr>
            <a:xfrm flipV="1">
              <a:off x="6675404" y="489701"/>
              <a:ext cx="523388" cy="110767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xão reta 173"/>
            <p:cNvCxnSpPr>
              <a:cxnSpLocks/>
            </p:cNvCxnSpPr>
            <p:nvPr/>
          </p:nvCxnSpPr>
          <p:spPr>
            <a:xfrm flipV="1">
              <a:off x="6782123" y="514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xão reta 174"/>
            <p:cNvCxnSpPr>
              <a:cxnSpLocks/>
            </p:cNvCxnSpPr>
            <p:nvPr/>
          </p:nvCxnSpPr>
          <p:spPr>
            <a:xfrm flipV="1">
              <a:off x="6912946" y="54059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xão reta 175"/>
            <p:cNvCxnSpPr>
              <a:cxnSpLocks/>
            </p:cNvCxnSpPr>
            <p:nvPr/>
          </p:nvCxnSpPr>
          <p:spPr>
            <a:xfrm flipV="1">
              <a:off x="6812168" y="58687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7" name="Tinta 176"/>
                <p14:cNvContentPartPr/>
                <p14:nvPr/>
              </p14:nvContentPartPr>
              <p14:xfrm>
                <a:off x="7541124" y="768209"/>
                <a:ext cx="41082" cy="22078"/>
              </p14:xfrm>
            </p:contentPart>
          </mc:Choice>
          <mc:Fallback xmlns="">
            <p:pic>
              <p:nvPicPr>
                <p:cNvPr id="177" name="Tinta 17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34998" y="762056"/>
                  <a:ext cx="52614" cy="336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86" name="Conexão reta 185"/>
            <p:cNvCxnSpPr>
              <a:cxnSpLocks/>
            </p:cNvCxnSpPr>
            <p:nvPr/>
          </p:nvCxnSpPr>
          <p:spPr>
            <a:xfrm flipV="1">
              <a:off x="4086578" y="42480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xão reta 186"/>
            <p:cNvCxnSpPr>
              <a:cxnSpLocks/>
            </p:cNvCxnSpPr>
            <p:nvPr/>
          </p:nvCxnSpPr>
          <p:spPr>
            <a:xfrm flipV="1">
              <a:off x="3908246" y="40585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xão reta 187"/>
            <p:cNvCxnSpPr>
              <a:cxnSpLocks/>
            </p:cNvCxnSpPr>
            <p:nvPr/>
          </p:nvCxnSpPr>
          <p:spPr>
            <a:xfrm flipV="1">
              <a:off x="419235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exão reta 188"/>
            <p:cNvCxnSpPr>
              <a:cxnSpLocks/>
            </p:cNvCxnSpPr>
            <p:nvPr/>
          </p:nvCxnSpPr>
          <p:spPr>
            <a:xfrm flipV="1">
              <a:off x="4640112" y="39570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xão reta 189"/>
            <p:cNvCxnSpPr>
              <a:cxnSpLocks/>
            </p:cNvCxnSpPr>
            <p:nvPr/>
          </p:nvCxnSpPr>
          <p:spPr>
            <a:xfrm flipV="1">
              <a:off x="4654293" y="26133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xão reta 190"/>
            <p:cNvCxnSpPr>
              <a:cxnSpLocks/>
            </p:cNvCxnSpPr>
            <p:nvPr/>
          </p:nvCxnSpPr>
          <p:spPr>
            <a:xfrm flipV="1">
              <a:off x="4885820" y="5778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xão reta 191"/>
            <p:cNvCxnSpPr>
              <a:cxnSpLocks/>
            </p:cNvCxnSpPr>
            <p:nvPr/>
          </p:nvCxnSpPr>
          <p:spPr>
            <a:xfrm flipV="1">
              <a:off x="6585576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xão reta 192"/>
            <p:cNvCxnSpPr>
              <a:cxnSpLocks/>
            </p:cNvCxnSpPr>
            <p:nvPr/>
          </p:nvCxnSpPr>
          <p:spPr>
            <a:xfrm flipV="1">
              <a:off x="3333643" y="78335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xão reta 193"/>
            <p:cNvCxnSpPr>
              <a:cxnSpLocks/>
            </p:cNvCxnSpPr>
            <p:nvPr/>
          </p:nvCxnSpPr>
          <p:spPr>
            <a:xfrm flipV="1">
              <a:off x="3402515" y="29606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xão reta 194"/>
            <p:cNvCxnSpPr>
              <a:cxnSpLocks/>
            </p:cNvCxnSpPr>
            <p:nvPr/>
          </p:nvCxnSpPr>
          <p:spPr>
            <a:xfrm flipV="1">
              <a:off x="3076279" y="52522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exão reta 195"/>
            <p:cNvCxnSpPr>
              <a:cxnSpLocks/>
            </p:cNvCxnSpPr>
            <p:nvPr/>
          </p:nvCxnSpPr>
          <p:spPr>
            <a:xfrm flipV="1">
              <a:off x="2459649" y="68046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exão reta 196"/>
            <p:cNvCxnSpPr>
              <a:cxnSpLocks/>
            </p:cNvCxnSpPr>
            <p:nvPr/>
          </p:nvCxnSpPr>
          <p:spPr>
            <a:xfrm flipV="1">
              <a:off x="5282877" y="3027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xão reta 197"/>
            <p:cNvCxnSpPr>
              <a:cxnSpLocks/>
            </p:cNvCxnSpPr>
            <p:nvPr/>
          </p:nvCxnSpPr>
          <p:spPr>
            <a:xfrm flipV="1">
              <a:off x="5366896" y="44444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exão reta 198"/>
            <p:cNvCxnSpPr>
              <a:cxnSpLocks/>
            </p:cNvCxnSpPr>
            <p:nvPr/>
          </p:nvCxnSpPr>
          <p:spPr>
            <a:xfrm flipV="1">
              <a:off x="5262682" y="5455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xão reta 199"/>
            <p:cNvCxnSpPr>
              <a:cxnSpLocks/>
            </p:cNvCxnSpPr>
            <p:nvPr/>
          </p:nvCxnSpPr>
          <p:spPr>
            <a:xfrm flipV="1">
              <a:off x="4153110" y="5932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xão reta 200"/>
            <p:cNvCxnSpPr>
              <a:cxnSpLocks/>
            </p:cNvCxnSpPr>
            <p:nvPr/>
          </p:nvCxnSpPr>
          <p:spPr>
            <a:xfrm flipV="1">
              <a:off x="1731445" y="51514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exão reta 201"/>
            <p:cNvCxnSpPr>
              <a:cxnSpLocks/>
            </p:cNvCxnSpPr>
            <p:nvPr/>
          </p:nvCxnSpPr>
          <p:spPr>
            <a:xfrm flipV="1">
              <a:off x="4738964" y="56438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exão reta 202"/>
            <p:cNvCxnSpPr>
              <a:cxnSpLocks/>
            </p:cNvCxnSpPr>
            <p:nvPr/>
          </p:nvCxnSpPr>
          <p:spPr>
            <a:xfrm flipV="1">
              <a:off x="2931524" y="65743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xão reta 203"/>
            <p:cNvCxnSpPr>
              <a:cxnSpLocks/>
            </p:cNvCxnSpPr>
            <p:nvPr/>
          </p:nvCxnSpPr>
          <p:spPr>
            <a:xfrm flipV="1">
              <a:off x="5531206" y="699997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xão reta 204"/>
            <p:cNvCxnSpPr>
              <a:cxnSpLocks/>
            </p:cNvCxnSpPr>
            <p:nvPr/>
          </p:nvCxnSpPr>
          <p:spPr>
            <a:xfrm flipV="1">
              <a:off x="3533819" y="4609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xão reta 205"/>
            <p:cNvCxnSpPr>
              <a:cxnSpLocks/>
            </p:cNvCxnSpPr>
            <p:nvPr/>
          </p:nvCxnSpPr>
          <p:spPr>
            <a:xfrm flipV="1">
              <a:off x="3220974" y="501785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xão reta 206"/>
            <p:cNvCxnSpPr>
              <a:cxnSpLocks/>
            </p:cNvCxnSpPr>
            <p:nvPr/>
          </p:nvCxnSpPr>
          <p:spPr>
            <a:xfrm flipV="1">
              <a:off x="2686782" y="45505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xão reta 207"/>
            <p:cNvCxnSpPr>
              <a:cxnSpLocks/>
            </p:cNvCxnSpPr>
            <p:nvPr/>
          </p:nvCxnSpPr>
          <p:spPr>
            <a:xfrm flipV="1">
              <a:off x="2036369" y="670860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exão reta 208"/>
            <p:cNvCxnSpPr>
              <a:cxnSpLocks/>
            </p:cNvCxnSpPr>
            <p:nvPr/>
          </p:nvCxnSpPr>
          <p:spPr>
            <a:xfrm flipV="1">
              <a:off x="5422630" y="51514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exão reta 209"/>
            <p:cNvCxnSpPr>
              <a:cxnSpLocks/>
            </p:cNvCxnSpPr>
            <p:nvPr/>
          </p:nvCxnSpPr>
          <p:spPr>
            <a:xfrm flipV="1">
              <a:off x="4746946" y="400354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exão reta 210"/>
            <p:cNvCxnSpPr>
              <a:cxnSpLocks/>
            </p:cNvCxnSpPr>
            <p:nvPr/>
          </p:nvCxnSpPr>
          <p:spPr>
            <a:xfrm flipV="1">
              <a:off x="5646527" y="59223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xão reta 211"/>
            <p:cNvCxnSpPr>
              <a:cxnSpLocks/>
            </p:cNvCxnSpPr>
            <p:nvPr/>
          </p:nvCxnSpPr>
          <p:spPr>
            <a:xfrm flipV="1">
              <a:off x="2891074" y="298309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exão reta 212"/>
            <p:cNvCxnSpPr>
              <a:cxnSpLocks/>
            </p:cNvCxnSpPr>
            <p:nvPr/>
          </p:nvCxnSpPr>
          <p:spPr>
            <a:xfrm flipV="1">
              <a:off x="6275177" y="475333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exão reta 213"/>
            <p:cNvCxnSpPr>
              <a:cxnSpLocks/>
            </p:cNvCxnSpPr>
            <p:nvPr/>
          </p:nvCxnSpPr>
          <p:spPr>
            <a:xfrm flipV="1">
              <a:off x="4305510" y="745672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xão reta 214"/>
            <p:cNvCxnSpPr>
              <a:cxnSpLocks/>
            </p:cNvCxnSpPr>
            <p:nvPr/>
          </p:nvCxnSpPr>
          <p:spPr>
            <a:xfrm flipV="1">
              <a:off x="6371205" y="623266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xão reta 215"/>
            <p:cNvCxnSpPr>
              <a:cxnSpLocks/>
            </p:cNvCxnSpPr>
            <p:nvPr/>
          </p:nvCxnSpPr>
          <p:spPr>
            <a:xfrm flipV="1">
              <a:off x="6758610" y="35501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xão reta 216"/>
            <p:cNvCxnSpPr>
              <a:cxnSpLocks/>
            </p:cNvCxnSpPr>
            <p:nvPr/>
          </p:nvCxnSpPr>
          <p:spPr>
            <a:xfrm flipV="1">
              <a:off x="1737122" y="313728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xão reta 217"/>
            <p:cNvCxnSpPr>
              <a:cxnSpLocks/>
            </p:cNvCxnSpPr>
            <p:nvPr/>
          </p:nvCxnSpPr>
          <p:spPr>
            <a:xfrm flipV="1">
              <a:off x="2018648" y="370391"/>
              <a:ext cx="551048" cy="116761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/>
          <p:cNvSpPr txBox="1"/>
          <p:nvPr/>
        </p:nvSpPr>
        <p:spPr>
          <a:xfrm>
            <a:off x="2372097" y="362292"/>
            <a:ext cx="504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CONCORRÊNCIA</a:t>
            </a:r>
            <a:endParaRPr lang="pt-PT" sz="6600" b="1" dirty="0">
              <a:solidFill>
                <a:srgbClr val="C00000"/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2202126" y="1064791"/>
            <a:ext cx="445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QUAIS SÃO OS CONCORRENTES?</a:t>
            </a:r>
            <a:endParaRPr lang="pt-PT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54874" y="2712905"/>
            <a:ext cx="2015889" cy="4145095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0$</a:t>
            </a:r>
          </a:p>
        </p:txBody>
      </p:sp>
      <p:sp>
        <p:nvSpPr>
          <p:cNvPr id="179" name="Retângulo 178"/>
          <p:cNvSpPr/>
          <p:nvPr/>
        </p:nvSpPr>
        <p:spPr>
          <a:xfrm>
            <a:off x="3566705" y="2726312"/>
            <a:ext cx="2054682" cy="4131688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18$ / MÊS </a:t>
            </a:r>
          </a:p>
        </p:txBody>
      </p:sp>
      <p:sp>
        <p:nvSpPr>
          <p:cNvPr id="180" name="Retângulo 179"/>
          <p:cNvSpPr/>
          <p:nvPr/>
        </p:nvSpPr>
        <p:spPr>
          <a:xfrm>
            <a:off x="5616176" y="2743667"/>
            <a:ext cx="2036920" cy="4114333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54$ / MÊS</a:t>
            </a:r>
          </a:p>
        </p:txBody>
      </p:sp>
      <p:cxnSp>
        <p:nvCxnSpPr>
          <p:cNvPr id="178" name="Conexão reta 177"/>
          <p:cNvCxnSpPr>
            <a:cxnSpLocks/>
          </p:cNvCxnSpPr>
          <p:nvPr/>
        </p:nvCxnSpPr>
        <p:spPr>
          <a:xfrm>
            <a:off x="1559324" y="2698745"/>
            <a:ext cx="6102543" cy="2330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traineriz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41" y="2000876"/>
            <a:ext cx="2398094" cy="65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560393" y="2746733"/>
            <a:ext cx="1997745" cy="523220"/>
          </a:xfrm>
          <a:prstGeom prst="rect">
            <a:avLst/>
          </a:prstGeom>
          <a:solidFill>
            <a:srgbClr val="7272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FREE</a:t>
            </a:r>
          </a:p>
        </p:txBody>
      </p:sp>
      <p:sp>
        <p:nvSpPr>
          <p:cNvPr id="181" name="CaixaDeTexto 180"/>
          <p:cNvSpPr txBox="1"/>
          <p:nvPr/>
        </p:nvSpPr>
        <p:spPr>
          <a:xfrm>
            <a:off x="3563783" y="2746508"/>
            <a:ext cx="2057604" cy="523220"/>
          </a:xfrm>
          <a:prstGeom prst="rect">
            <a:avLst/>
          </a:prstGeom>
          <a:solidFill>
            <a:srgbClr val="7CB34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</a:t>
            </a:r>
          </a:p>
        </p:txBody>
      </p:sp>
      <p:sp>
        <p:nvSpPr>
          <p:cNvPr id="182" name="CaixaDeTexto 181"/>
          <p:cNvSpPr txBox="1"/>
          <p:nvPr/>
        </p:nvSpPr>
        <p:spPr>
          <a:xfrm>
            <a:off x="5607110" y="2752239"/>
            <a:ext cx="2043327" cy="523220"/>
          </a:xfrm>
          <a:prstGeom prst="rect">
            <a:avLst/>
          </a:prstGeom>
          <a:solidFill>
            <a:srgbClr val="03A9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STUDIO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565575" y="5833422"/>
            <a:ext cx="2033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Plano inclui apenas 1 cliente.</a:t>
            </a:r>
          </a:p>
        </p:txBody>
      </p:sp>
      <p:sp>
        <p:nvSpPr>
          <p:cNvPr id="183" name="Retângulo 182"/>
          <p:cNvSpPr/>
          <p:nvPr/>
        </p:nvSpPr>
        <p:spPr>
          <a:xfrm>
            <a:off x="3587906" y="5833422"/>
            <a:ext cx="20461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variadas desde </a:t>
            </a:r>
            <a:r>
              <a:rPr lang="pt-PT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2-15 clientes.</a:t>
            </a:r>
            <a:endParaRPr lang="pt-PT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4" name="Retângulo 183"/>
          <p:cNvSpPr/>
          <p:nvPr/>
        </p:nvSpPr>
        <p:spPr>
          <a:xfrm>
            <a:off x="5603521" y="5850777"/>
            <a:ext cx="20461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Opções variadas desde 16-200 clientes.</a:t>
            </a:r>
          </a:p>
        </p:txBody>
      </p:sp>
    </p:spTree>
    <p:extLst>
      <p:ext uri="{BB962C8B-B14F-4D97-AF65-F5344CB8AC3E}">
        <p14:creationId xmlns:p14="http://schemas.microsoft.com/office/powerpoint/2010/main" val="424501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784</TotalTime>
  <Words>812</Words>
  <Application>Microsoft Office PowerPoint</Application>
  <PresentationFormat>Apresentação no Ecrã (4:3)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9" baseType="lpstr">
      <vt:lpstr>Yu Gothic UI Semibold</vt:lpstr>
      <vt:lpstr>Arial</vt:lpstr>
      <vt:lpstr>Calibri</vt:lpstr>
      <vt:lpstr>Calibri Light</vt:lpstr>
      <vt:lpstr>Segoe UI Semibold</vt:lpstr>
      <vt:lpstr>Segoe UI Semilight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Empreendorismo</dc:title>
  <dc:creator>Diogo Araújo</dc:creator>
  <cp:lastModifiedBy>Diogo Araújo</cp:lastModifiedBy>
  <cp:revision>22</cp:revision>
  <dcterms:created xsi:type="dcterms:W3CDTF">2017-04-13T17:59:56Z</dcterms:created>
  <dcterms:modified xsi:type="dcterms:W3CDTF">2017-04-18T09:03:58Z</dcterms:modified>
</cp:coreProperties>
</file>